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1486" r:id="rId2"/>
    <p:sldId id="2801" r:id="rId3"/>
    <p:sldId id="2975" r:id="rId4"/>
    <p:sldId id="2965" r:id="rId5"/>
    <p:sldId id="3006" r:id="rId6"/>
    <p:sldId id="2914" r:id="rId7"/>
    <p:sldId id="3007" r:id="rId8"/>
    <p:sldId id="3017" r:id="rId9"/>
    <p:sldId id="3030" r:id="rId10"/>
    <p:sldId id="3008" r:id="rId11"/>
    <p:sldId id="3020" r:id="rId12"/>
    <p:sldId id="3021" r:id="rId13"/>
    <p:sldId id="3022" r:id="rId14"/>
    <p:sldId id="3010" r:id="rId15"/>
    <p:sldId id="3009" r:id="rId16"/>
    <p:sldId id="3051" r:id="rId17"/>
    <p:sldId id="3060" r:id="rId18"/>
    <p:sldId id="3018" r:id="rId19"/>
    <p:sldId id="3063" r:id="rId20"/>
    <p:sldId id="3064" r:id="rId21"/>
    <p:sldId id="3062" r:id="rId22"/>
    <p:sldId id="3061" r:id="rId23"/>
    <p:sldId id="3050" r:id="rId24"/>
    <p:sldId id="3032" r:id="rId25"/>
    <p:sldId id="3043" r:id="rId26"/>
    <p:sldId id="3046" r:id="rId27"/>
    <p:sldId id="3044" r:id="rId28"/>
    <p:sldId id="3033" r:id="rId29"/>
    <p:sldId id="3047" r:id="rId30"/>
    <p:sldId id="3045" r:id="rId31"/>
    <p:sldId id="3049" r:id="rId32"/>
    <p:sldId id="3012" r:id="rId33"/>
    <p:sldId id="3014" r:id="rId34"/>
    <p:sldId id="3029" r:id="rId35"/>
    <p:sldId id="3023" r:id="rId36"/>
    <p:sldId id="3016" r:id="rId37"/>
    <p:sldId id="3024" r:id="rId38"/>
    <p:sldId id="3059" r:id="rId39"/>
    <p:sldId id="3042" r:id="rId40"/>
    <p:sldId id="3025" r:id="rId41"/>
    <p:sldId id="3058" r:id="rId42"/>
    <p:sldId id="2915" r:id="rId43"/>
    <p:sldId id="2917" r:id="rId44"/>
    <p:sldId id="2947" r:id="rId45"/>
    <p:sldId id="2981" r:id="rId46"/>
    <p:sldId id="2940" r:id="rId47"/>
    <p:sldId id="3037" r:id="rId48"/>
    <p:sldId id="3040" r:id="rId49"/>
    <p:sldId id="2944" r:id="rId50"/>
    <p:sldId id="3041" r:id="rId51"/>
    <p:sldId id="3053" r:id="rId52"/>
    <p:sldId id="3055" r:id="rId53"/>
    <p:sldId id="3054" r:id="rId54"/>
    <p:sldId id="3056" r:id="rId55"/>
    <p:sldId id="3057" r:id="rId56"/>
    <p:sldId id="2992" r:id="rId57"/>
    <p:sldId id="2993" r:id="rId58"/>
    <p:sldId id="2946" r:id="rId59"/>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FF66"/>
    <a:srgbClr val="FF66CC"/>
    <a:srgbClr val="FFFF66"/>
    <a:srgbClr val="FF33CC"/>
    <a:srgbClr val="FFFF00"/>
    <a:srgbClr val="FF9900"/>
    <a:srgbClr val="110759"/>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6" autoAdjust="0"/>
    <p:restoredTop sz="82822" autoAdjust="0"/>
  </p:normalViewPr>
  <p:slideViewPr>
    <p:cSldViewPr>
      <p:cViewPr varScale="1">
        <p:scale>
          <a:sx n="114" d="100"/>
          <a:sy n="114" d="100"/>
        </p:scale>
        <p:origin x="-420" y="-102"/>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7/24/2015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 xmlns:p14="http://schemas.microsoft.com/office/powerpoint/2010/main"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Narayanam gurum vande,</a:t>
            </a:r>
            <a:r>
              <a:rPr lang="en-US" sz="1100" baseline="0" smtClean="0"/>
              <a:t> </a:t>
            </a:r>
            <a:r>
              <a:rPr lang="en-US" sz="1100" smtClean="0"/>
              <a:t>Saranam bhakta baandhavam</a:t>
            </a:r>
          </a:p>
          <a:p>
            <a:pPr>
              <a:lnSpc>
                <a:spcPct val="90000"/>
              </a:lnSpc>
            </a:pPr>
            <a:r>
              <a:rPr lang="en-US" sz="1100" smtClean="0"/>
              <a:t>Gaura manobhishtam poornam,</a:t>
            </a:r>
            <a:r>
              <a:rPr lang="en-US" sz="1100" baseline="0" smtClean="0"/>
              <a:t> </a:t>
            </a:r>
            <a:r>
              <a:rPr lang="en-US" sz="1100" smtClean="0"/>
              <a:t>Radha daasyam pradaayakam</a:t>
            </a:r>
          </a:p>
          <a:p>
            <a:pPr>
              <a:lnSpc>
                <a:spcPct val="90000"/>
              </a:lnSpc>
            </a:pPr>
            <a:r>
              <a:rPr lang="en-US" sz="1100" smtClean="0"/>
              <a:t>Rupaanugaacarya varyam,</a:t>
            </a:r>
            <a:r>
              <a:rPr lang="en-US" sz="1100" baseline="0" smtClean="0"/>
              <a:t> </a:t>
            </a:r>
            <a:r>
              <a:rPr lang="en-US" sz="1100" smtClean="0"/>
              <a:t>Rupa manjari preshtakam</a:t>
            </a:r>
          </a:p>
          <a:p>
            <a:pPr>
              <a:lnSpc>
                <a:spcPct val="90000"/>
              </a:lnSpc>
            </a:pPr>
            <a:r>
              <a:rPr lang="en-US" sz="1100" smtClean="0"/>
              <a:t>Patita paavana baandhava,</a:t>
            </a:r>
            <a:r>
              <a:rPr lang="en-US" sz="1100" baseline="0" smtClean="0"/>
              <a:t> </a:t>
            </a:r>
            <a:r>
              <a:rPr lang="en-US" sz="1100" smtClean="0"/>
              <a:t>Yugaacarya naaraayanam</a:t>
            </a:r>
          </a:p>
          <a:p>
            <a:pPr>
              <a:lnSpc>
                <a:spcPct val="90000"/>
              </a:lnSpc>
            </a:pPr>
            <a:endParaRPr lang="en-US" sz="1100" smtClean="0"/>
          </a:p>
          <a:p>
            <a:pPr>
              <a:lnSpc>
                <a:spcPct val="90000"/>
              </a:lnSpc>
            </a:pPr>
            <a:r>
              <a:rPr lang="en-US" sz="1100" smtClean="0"/>
              <a:t>Sri krishna lila kathane sudaksham,</a:t>
            </a:r>
            <a:r>
              <a:rPr lang="en-US" sz="1100" baseline="0" smtClean="0"/>
              <a:t> </a:t>
            </a:r>
            <a:r>
              <a:rPr lang="en-US" sz="1100" smtClean="0"/>
              <a:t>Audarya-madhurya gunais ca yuktam</a:t>
            </a:r>
          </a:p>
          <a:p>
            <a:pPr>
              <a:lnSpc>
                <a:spcPct val="90000"/>
              </a:lnSpc>
            </a:pPr>
            <a:r>
              <a:rPr lang="en-US" sz="1100" smtClean="0"/>
              <a:t>Varam varenyam purusham mahantam,</a:t>
            </a:r>
            <a:r>
              <a:rPr lang="en-US" sz="1100" baseline="0" smtClean="0"/>
              <a:t> </a:t>
            </a:r>
            <a:r>
              <a:rPr lang="en-US" sz="1100" smtClean="0"/>
              <a:t>Narayanam tvam sirasa namami</a:t>
            </a:r>
          </a:p>
          <a:p>
            <a:pPr>
              <a:lnSpc>
                <a:spcPct val="90000"/>
              </a:lnSpc>
            </a:pPr>
            <a:endParaRPr lang="en-US" sz="1100" smtClean="0"/>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endParaRPr lang="en-US" sz="1100" smtClean="0"/>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r>
              <a:rPr lang="en-US" sz="1100" baseline="0" smtClean="0"/>
              <a:t> </a:t>
            </a:r>
            <a:r>
              <a:rPr lang="en-US" sz="1100" smtClean="0"/>
              <a:t>smarami radham madhurasmi-tasyam</a:t>
            </a:r>
          </a:p>
          <a:p>
            <a:pPr>
              <a:lnSpc>
                <a:spcPct val="90000"/>
              </a:lnSpc>
            </a:pPr>
            <a:r>
              <a:rPr lang="en-US" sz="1100" smtClean="0"/>
              <a:t>vadami radham karuna bharardram,</a:t>
            </a:r>
            <a:r>
              <a:rPr lang="en-US" sz="1100" baseline="0" smtClean="0"/>
              <a:t> </a:t>
            </a:r>
            <a:r>
              <a:rPr lang="en-US" sz="1100" smtClean="0"/>
              <a:t>tato mam anyasti gatir na kapi</a:t>
            </a:r>
          </a:p>
          <a:p>
            <a:pPr>
              <a:lnSpc>
                <a:spcPct val="90000"/>
              </a:lnSpc>
            </a:pPr>
            <a:endParaRPr lang="en-US" sz="1100" smtClean="0"/>
          </a:p>
          <a:p>
            <a:pPr>
              <a:lnSpc>
                <a:spcPct val="90000"/>
              </a:lnSpc>
            </a:pPr>
            <a:r>
              <a:rPr lang="en-US" sz="1200" b="0" i="0" kern="1200" smtClean="0">
                <a:solidFill>
                  <a:schemeClr val="tx1"/>
                </a:solidFill>
                <a:latin typeface="+mn-lt"/>
                <a:ea typeface="MS PGothic" pitchFamily="34" charset="-128"/>
                <a:cs typeface="ＭＳ Ｐゴシック" charset="0"/>
              </a:rPr>
              <a:t>bhaktya vihina aparadha-laksaih,</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ksiptas ca kamadi-taranga-madhye</a:t>
            </a:r>
            <a:br>
              <a:rPr lang="en-US" sz="1200" b="0" i="0" kern="1200" smtClean="0">
                <a:solidFill>
                  <a:schemeClr val="tx1"/>
                </a:solidFill>
                <a:latin typeface="+mn-lt"/>
                <a:ea typeface="MS PGothic" pitchFamily="34" charset="-128"/>
                <a:cs typeface="ＭＳ Ｐゴシック" charset="0"/>
              </a:rPr>
            </a:br>
            <a:r>
              <a:rPr lang="en-US" sz="1200" b="0" i="0" kern="1200" smtClean="0">
                <a:solidFill>
                  <a:schemeClr val="tx1"/>
                </a:solidFill>
                <a:latin typeface="+mn-lt"/>
                <a:ea typeface="MS PGothic" pitchFamily="34" charset="-128"/>
                <a:cs typeface="ＭＳ Ｐゴシック" charset="0"/>
              </a:rPr>
              <a:t>krpamayi tvam saranam prapanna,</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vrnde namas te caranaravindam</a:t>
            </a:r>
            <a:endParaRPr lang="en-US" sz="1100" i="0" smtClean="0"/>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Our scriptures say many secret truths</a:t>
            </a:r>
            <a:r>
              <a:rPr lang="en-US" baseline="0" smtClean="0"/>
              <a:t> about God Realization..</a:t>
            </a:r>
          </a:p>
          <a:p>
            <a:endParaRPr lang="en-US" baseline="0" smtClean="0"/>
          </a:p>
          <a:p>
            <a:r>
              <a:rPr lang="en-US" baseline="0" smtClean="0"/>
              <a:t>When Yogies meditate, they are actually cheated because of their lack of BHAKTI..</a:t>
            </a:r>
          </a:p>
          <a:p>
            <a:r>
              <a:rPr lang="en-US" baseline="0" smtClean="0"/>
              <a:t>How..</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When a yogi progresses, he/she hears ringing bell..</a:t>
            </a:r>
          </a:p>
          <a:p>
            <a:endParaRPr lang="en-US" smtClean="0"/>
          </a:p>
          <a:p>
            <a:r>
              <a:rPr lang="en-US" smtClean="0"/>
              <a:t>Yoga Upanishad...</a:t>
            </a:r>
          </a:p>
          <a:p>
            <a:endParaRPr lang="en-US" smtClean="0"/>
          </a:p>
          <a:p>
            <a:r>
              <a:rPr lang="en-US" smtClean="0"/>
              <a:t>Starts with CHINI.. CHINI..</a:t>
            </a:r>
          </a:p>
          <a:p>
            <a:endParaRPr lang="en-US" smtClean="0"/>
          </a:p>
          <a:p>
            <a:r>
              <a:rPr lang="en-US" smtClean="0"/>
              <a:t>Spiritual bells... (Note</a:t>
            </a:r>
            <a:r>
              <a:rPr lang="en-US" baseline="0" smtClean="0"/>
              <a:t> that we do it first in the temple worship!)</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some countries like Tibet and Japan, they do the ringing of bells in a grand</a:t>
            </a:r>
            <a:r>
              <a:rPr lang="en-US" baseline="0" smtClean="0"/>
              <a:t> way and so loud so that every one can hear..</a:t>
            </a:r>
          </a:p>
          <a:p>
            <a:r>
              <a:rPr lang="en-US" baseline="0"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Have you heard about this special</a:t>
            </a:r>
            <a:r>
              <a:rPr lang="en-US" baseline="0" smtClean="0"/>
              <a:t> bowl?</a:t>
            </a:r>
          </a:p>
          <a:p>
            <a:r>
              <a:rPr lang="en-US" baseline="0" smtClean="0"/>
              <a:t>It makes a nice sound for meditation!</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Then the Yogi hears the sound of CONCH SHELL...</a:t>
            </a:r>
          </a:p>
          <a:p>
            <a:r>
              <a:rPr lang="en-US" smtClean="0"/>
              <a:t>It is so amazing sound and they</a:t>
            </a:r>
            <a:r>
              <a:rPr lang="en-US" baseline="0" smtClean="0"/>
              <a:t> want to hear again and again.</a:t>
            </a:r>
          </a:p>
          <a:p>
            <a:endParaRPr lang="en-US" smtClean="0"/>
          </a:p>
          <a:p>
            <a:r>
              <a:rPr lang="en-US" smtClean="0"/>
              <a:t>Most of the Yogis declare that they have heard from God..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Then flute...</a:t>
            </a:r>
          </a:p>
          <a:p>
            <a:r>
              <a:rPr lang="en-US" smtClean="0"/>
              <a:t>Whose flute is this?</a:t>
            </a:r>
          </a:p>
          <a:p>
            <a:endParaRPr lang="en-US" smtClean="0"/>
          </a:p>
          <a:p>
            <a:r>
              <a:rPr lang="en-US" smtClean="0"/>
              <a:t>This is not the flute of Krishna!</a:t>
            </a:r>
          </a:p>
          <a:p>
            <a:endParaRPr lang="en-US" smtClean="0"/>
          </a:p>
          <a:p>
            <a:r>
              <a:rPr lang="en-US" smtClean="0"/>
              <a:t>Here</a:t>
            </a:r>
            <a:r>
              <a:rPr lang="en-US" baseline="0" smtClean="0"/>
              <a:t> the Yogis are tricked!!!!</a:t>
            </a:r>
          </a:p>
          <a:p>
            <a:r>
              <a:rPr lang="en-US" baseline="0" smtClean="0"/>
              <a:t>Only HIS PURE DEVOTEES can hear Krishna’s flute!!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Triumpet...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Rumbling of Clouds...</a:t>
            </a:r>
          </a:p>
          <a:p>
            <a:r>
              <a:rPr lang="en-US" smtClean="0"/>
              <a:t>Then, all the sounds simply die..</a:t>
            </a:r>
          </a:p>
          <a:p>
            <a:endParaRPr lang="en-US" smtClean="0"/>
          </a:p>
          <a:p>
            <a:r>
              <a:rPr lang="en-US" smtClean="0"/>
              <a:t>What is the EIGHT???</a:t>
            </a:r>
            <a:br>
              <a:rPr lang="en-US" smtClean="0"/>
            </a:br>
            <a:r>
              <a:rPr lang="en-US" smtClean="0"/>
              <a:t>Now, the Yogi has received Ashta Siddhi.. </a:t>
            </a:r>
          </a:p>
          <a:p>
            <a:endParaRPr lang="en-US" smtClean="0"/>
          </a:p>
          <a:p>
            <a:r>
              <a:rPr lang="en-US" smtClean="0"/>
              <a:t>And the Yogis declare</a:t>
            </a:r>
            <a:r>
              <a:rPr lang="en-US" baseline="0" smtClean="0"/>
              <a:t> that he is the GOD..</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Monkey Yogi path</a:t>
            </a:r>
          </a:p>
          <a:p>
            <a:r>
              <a:rPr lang="en-US" smtClean="0"/>
              <a:t>Or</a:t>
            </a:r>
          </a:p>
          <a:p>
            <a:r>
              <a:rPr lang="en-US" smtClean="0"/>
              <a:t>Pure Bhakti Path?</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Venu – flute</a:t>
            </a:r>
          </a:p>
          <a:p>
            <a:r>
              <a:rPr lang="en-US" smtClean="0"/>
              <a:t>Kvantam – making sound</a:t>
            </a:r>
            <a:r>
              <a:rPr lang="en-US" baseline="0" smtClean="0"/>
              <a:t> </a:t>
            </a:r>
          </a:p>
          <a:p>
            <a:r>
              <a:rPr lang="en-US" baseline="0" smtClean="0"/>
              <a:t>(playing flute)</a:t>
            </a:r>
          </a:p>
          <a:p>
            <a:endParaRPr lang="en-US" baseline="0" smtClean="0"/>
          </a:p>
          <a:p>
            <a:r>
              <a:rPr lang="en-US" baseline="0" smtClean="0"/>
              <a:t>What does the scripture say when Krishna plays His flute?</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2</a:t>
            </a:fld>
            <a:endParaRPr lang="en-US"/>
          </a:p>
        </p:txBody>
      </p:sp>
    </p:spTree>
    <p:extLst>
      <p:ext uri="{BB962C8B-B14F-4D97-AF65-F5344CB8AC3E}">
        <p14:creationId xmlns:p14="http://schemas.microsoft.com/office/powerpoint/2010/main" xmlns="" val="174946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Cows</a:t>
            </a:r>
            <a:r>
              <a:rPr lang="en-US" baseline="0" smtClean="0"/>
              <a:t> forgets to swallow the grass...</a:t>
            </a:r>
          </a:p>
          <a:p>
            <a:r>
              <a:rPr lang="en-US" baseline="0" smtClean="0"/>
              <a:t>Calves forget to drink the milk, and flows thru the sides of their mouths..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8th Note is meant exclusively for Srimati Radharani,</a:t>
            </a:r>
          </a:p>
          <a:p>
            <a:r>
              <a:rPr lang="en-US" sz="1200" b="0" i="0" kern="1200" smtClean="0">
                <a:solidFill>
                  <a:schemeClr val="tx1"/>
                </a:solidFill>
                <a:latin typeface="+mn-lt"/>
                <a:ea typeface="MS PGothic" pitchFamily="34" charset="-128"/>
                <a:cs typeface="ＭＳ Ｐゴシック" charset="0"/>
              </a:rPr>
              <a:t> it takes Her name and calls for Her, and She comes running to Him putting Her cloth wrong and mascara also.</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Aravinda – Lotus</a:t>
            </a:r>
          </a:p>
          <a:p>
            <a:r>
              <a:rPr lang="en-US" smtClean="0"/>
              <a:t>Dala – petal</a:t>
            </a:r>
          </a:p>
          <a:p>
            <a:r>
              <a:rPr lang="en-US" smtClean="0"/>
              <a:t>Aayata – </a:t>
            </a:r>
            <a:r>
              <a:rPr lang="en-US" smtClean="0"/>
              <a:t>blooming (Stretching</a:t>
            </a:r>
            <a:r>
              <a:rPr lang="en-US" baseline="0" smtClean="0"/>
              <a:t> from Wider to Narrow)</a:t>
            </a:r>
            <a:endParaRPr lang="en-US" smtClean="0"/>
          </a:p>
          <a:p>
            <a:r>
              <a:rPr lang="en-US" smtClean="0"/>
              <a:t>aksham</a:t>
            </a:r>
            <a:r>
              <a:rPr lang="en-US" baseline="0" smtClean="0"/>
              <a:t> – whose eyes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Barha</a:t>
            </a:r>
            <a:r>
              <a:rPr lang="en-US" baseline="0" smtClean="0"/>
              <a:t> – Peacock feather</a:t>
            </a:r>
          </a:p>
          <a:p>
            <a:r>
              <a:rPr lang="en-US" baseline="0" smtClean="0"/>
              <a:t>Avatamsam – crest (head)</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Sita – white</a:t>
            </a:r>
          </a:p>
          <a:p>
            <a:r>
              <a:rPr lang="en-US" smtClean="0"/>
              <a:t>Asita – Not white – black or dark –</a:t>
            </a:r>
            <a:r>
              <a:rPr lang="en-US" baseline="0" smtClean="0"/>
              <a:t> and tinged</a:t>
            </a:r>
            <a:endParaRPr lang="en-US" smtClean="0"/>
          </a:p>
          <a:p>
            <a:r>
              <a:rPr lang="en-US" smtClean="0"/>
              <a:t>Ambuda – Ambu dadaati </a:t>
            </a:r>
            <a:r>
              <a:rPr lang="en-US" smtClean="0"/>
              <a:t>iti Ambuda </a:t>
            </a:r>
            <a:r>
              <a:rPr lang="en-US" smtClean="0"/>
              <a:t>– rain cloud</a:t>
            </a:r>
          </a:p>
          <a:p>
            <a:endParaRPr lang="en-US" smtClean="0"/>
          </a:p>
          <a:p>
            <a:r>
              <a:rPr lang="en-US" smtClean="0"/>
              <a:t>How can the black be beautiful?</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is SUNDARA ANGAM..</a:t>
            </a:r>
          </a:p>
          <a:p>
            <a:r>
              <a:rPr lang="en-US" smtClean="0"/>
              <a:t>He</a:t>
            </a:r>
            <a:r>
              <a:rPr lang="en-US" baseline="0" smtClean="0"/>
              <a:t> has the spiritual darkish color – the most beautiful!</a:t>
            </a:r>
          </a:p>
          <a:p>
            <a:r>
              <a:rPr lang="en-US" baseline="0" smtClean="0"/>
              <a:t>He has the most beautiful angas - limbs</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Kandarpa -&gt;</a:t>
            </a:r>
            <a:r>
              <a:rPr lang="en-US" baseline="0" smtClean="0"/>
              <a:t> Cupids</a:t>
            </a:r>
          </a:p>
          <a:p>
            <a:r>
              <a:rPr lang="en-US" baseline="0" smtClean="0"/>
              <a:t>They are also called </a:t>
            </a:r>
            <a:r>
              <a:rPr lang="en-US" baseline="0" smtClean="0"/>
              <a:t>Gandarvas.. </a:t>
            </a:r>
            <a:r>
              <a:rPr lang="en-US" baseline="0" smtClean="0"/>
              <a:t>They are the most beautiful.. </a:t>
            </a:r>
            <a:r>
              <a:rPr lang="en-US" baseline="0" smtClean="0"/>
              <a:t>Most importantly they sing </a:t>
            </a:r>
            <a:r>
              <a:rPr lang="en-US" baseline="0" smtClean="0"/>
              <a:t>very nicely..</a:t>
            </a:r>
          </a:p>
          <a:p>
            <a:r>
              <a:rPr lang="en-US" smtClean="0"/>
              <a:t>Gandarva loka – full of music and singing...</a:t>
            </a:r>
          </a:p>
          <a:p>
            <a:r>
              <a:rPr lang="en-US" smtClean="0"/>
              <a:t>It is a loka (dimension) of Music..</a:t>
            </a:r>
          </a:p>
          <a:p>
            <a:endParaRPr lang="en-US" smtClean="0"/>
          </a:p>
          <a:p>
            <a:r>
              <a:rPr lang="en-US" smtClean="0"/>
              <a:t>Singing of what?</a:t>
            </a:r>
          </a:p>
          <a:p>
            <a:r>
              <a:rPr lang="en-US" smtClean="0"/>
              <a:t>Not the POP and ROCK and RAP...!!</a:t>
            </a:r>
          </a:p>
          <a:p>
            <a:endParaRPr lang="en-US" smtClean="0"/>
          </a:p>
          <a:p>
            <a:r>
              <a:rPr lang="en-US" smtClean="0"/>
              <a:t>But to glorify Gods!</a:t>
            </a:r>
          </a:p>
          <a:p>
            <a:r>
              <a:rPr lang="en-US" smtClean="0"/>
              <a:t>All</a:t>
            </a:r>
            <a:r>
              <a:rPr lang="en-US" baseline="0" smtClean="0"/>
              <a:t> the classical musics – originates from this Loka!</a:t>
            </a:r>
          </a:p>
          <a:p>
            <a:r>
              <a:rPr lang="en-US" baseline="0" smtClean="0"/>
              <a:t>There are many saints too living here..</a:t>
            </a:r>
          </a:p>
          <a:p>
            <a:endParaRPr lang="en-US" baseline="0" smtClean="0"/>
          </a:p>
          <a:p>
            <a:r>
              <a:rPr lang="en-US" baseline="0" smtClean="0"/>
              <a:t>We know 2 Gandarvas who were cursed by Narada and later delivered by Krishna..</a:t>
            </a:r>
          </a:p>
          <a:p>
            <a:r>
              <a:rPr lang="en-US" baseline="0" smtClean="0"/>
              <a:t>Manigriva and Nalakuvera</a:t>
            </a:r>
          </a:p>
          <a:p>
            <a:endParaRPr lang="en-US" baseline="0" smtClean="0"/>
          </a:p>
          <a:p>
            <a:r>
              <a:rPr lang="en-US" baseline="0" smtClean="0"/>
              <a:t>And a very famous devotee who belong to this place..</a:t>
            </a:r>
          </a:p>
          <a:p>
            <a:r>
              <a:rPr lang="en-US" baseline="0" smtClean="0"/>
              <a:t>NARADA!</a:t>
            </a:r>
          </a:p>
          <a:p>
            <a:endParaRPr lang="en-US" baseline="0" smtClean="0"/>
          </a:p>
          <a:p>
            <a:endParaRPr lang="en-US" smtClean="0"/>
          </a:p>
          <a:p>
            <a:endParaRPr lang="en-US" smtClean="0"/>
          </a:p>
          <a:p>
            <a:r>
              <a:rPr lang="en-US" smtClean="0"/>
              <a:t>If one sings POP or ROCK -&gt; next birth will be born</a:t>
            </a:r>
            <a:r>
              <a:rPr lang="en-US" baseline="0" smtClean="0"/>
              <a:t> as DONKEY!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4888" cy="3424238"/>
          </a:xfrm>
        </p:spPr>
      </p:sp>
      <p:sp>
        <p:nvSpPr>
          <p:cNvPr id="3" name="Notes Placeholder 2"/>
          <p:cNvSpPr>
            <a:spLocks noGrp="1"/>
          </p:cNvSpPr>
          <p:nvPr>
            <p:ph type="body" idx="1"/>
          </p:nvPr>
        </p:nvSpPr>
        <p:spPr/>
        <p:txBody>
          <a:bodyPr>
            <a:normAutofit/>
          </a:bodyPr>
          <a:lstStyle/>
          <a:p>
            <a:r>
              <a:rPr lang="en-US" smtClean="0"/>
              <a:t>Ragam – Mohanam</a:t>
            </a:r>
          </a:p>
          <a:p>
            <a:endParaRPr lang="en-US" smtClean="0"/>
          </a:p>
          <a:p>
            <a:r>
              <a:rPr lang="en-US" smtClean="0"/>
              <a:t>Composer: oothukaadu venkata</a:t>
            </a:r>
            <a:r>
              <a:rPr lang="en-US" baseline="0" smtClean="0"/>
              <a:t> Subbhaiar – a famous saint in South India</a:t>
            </a:r>
          </a:p>
          <a:p>
            <a:endParaRPr lang="en-US" baseline="0" smtClean="0"/>
          </a:p>
          <a:p>
            <a:endParaRPr lang="en-US" baseline="0" smtClean="0"/>
          </a:p>
          <a:p>
            <a:endParaRPr lang="en-US" dirty="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excels</a:t>
            </a:r>
            <a:r>
              <a:rPr lang="en-US" baseline="0" smtClean="0"/>
              <a:t> the beauty of millions of Cupids..</a:t>
            </a:r>
          </a:p>
          <a:p>
            <a:endParaRPr lang="en-US" baseline="0" smtClean="0"/>
          </a:p>
          <a:p>
            <a:r>
              <a:rPr lang="en-US" baseline="0" smtClean="0"/>
              <a:t>Kamaniya – Very Charming</a:t>
            </a:r>
          </a:p>
          <a:p>
            <a:endParaRPr lang="en-US" baseline="0" smtClean="0"/>
          </a:p>
          <a:p>
            <a:r>
              <a:rPr lang="en-US" baseline="0" smtClean="0"/>
              <a:t>Visesha – Special</a:t>
            </a:r>
          </a:p>
          <a:p>
            <a:endParaRPr lang="en-US" baseline="0" smtClean="0"/>
          </a:p>
          <a:p>
            <a:r>
              <a:rPr lang="en-US" baseline="0" smtClean="0"/>
              <a:t>Sobham – Loveliness</a:t>
            </a:r>
          </a:p>
          <a:p>
            <a:endParaRPr lang="en-US" baseline="0" smtClean="0"/>
          </a:p>
          <a:p>
            <a:r>
              <a:rPr lang="en-US" baseline="0" smtClean="0"/>
              <a:t>SIDE GLANCE is the MOST SPECIAL – very Beautiful – Every one gets attracted!!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smtClean="0">
                <a:solidFill>
                  <a:srgbClr val="FFFF00"/>
                </a:solidFill>
              </a:rPr>
              <a:t>ālola</a:t>
            </a:r>
            <a:r>
              <a:rPr lang="en-US" sz="1200" smtClean="0">
                <a:solidFill>
                  <a:srgbClr val="FFFF00"/>
                </a:solidFill>
              </a:rPr>
              <a:t>	</a:t>
            </a:r>
            <a:r>
              <a:rPr lang="vi-VN" sz="1200" smtClean="0">
                <a:solidFill>
                  <a:schemeClr val="bg1"/>
                </a:solidFill>
              </a:rPr>
              <a:t>-</a:t>
            </a:r>
            <a:r>
              <a:rPr lang="en-US" sz="1200" smtClean="0">
                <a:solidFill>
                  <a:schemeClr val="bg1"/>
                </a:solidFill>
              </a:rPr>
              <a:t> swinging --- ( dangling to and fro )</a:t>
            </a:r>
          </a:p>
          <a:p>
            <a:r>
              <a:rPr lang="vi-VN" sz="1200" smtClean="0">
                <a:solidFill>
                  <a:srgbClr val="FFFF00"/>
                </a:solidFill>
              </a:rPr>
              <a:t>Candraka</a:t>
            </a:r>
            <a:r>
              <a:rPr lang="en-US" sz="1200" smtClean="0">
                <a:solidFill>
                  <a:srgbClr val="FFFF00"/>
                </a:solidFill>
              </a:rPr>
              <a:t>	</a:t>
            </a:r>
            <a:r>
              <a:rPr lang="vi-VN" sz="1200" smtClean="0">
                <a:solidFill>
                  <a:schemeClr val="bg1"/>
                </a:solidFill>
              </a:rPr>
              <a:t>-</a:t>
            </a:r>
            <a:r>
              <a:rPr lang="en-US" sz="1200" smtClean="0">
                <a:solidFill>
                  <a:schemeClr val="bg1"/>
                </a:solidFill>
              </a:rPr>
              <a:t> with moon locket</a:t>
            </a:r>
          </a:p>
          <a:p>
            <a:r>
              <a:rPr lang="vi-VN" sz="1200" smtClean="0">
                <a:solidFill>
                  <a:srgbClr val="FFFF00"/>
                </a:solidFill>
              </a:rPr>
              <a:t>lasad</a:t>
            </a:r>
            <a:r>
              <a:rPr lang="en-US" sz="1200" smtClean="0">
                <a:solidFill>
                  <a:srgbClr val="FFFF00"/>
                </a:solidFill>
              </a:rPr>
              <a:t>	</a:t>
            </a:r>
            <a:r>
              <a:rPr lang="vi-VN" sz="1200" smtClean="0">
                <a:solidFill>
                  <a:schemeClr val="bg1"/>
                </a:solidFill>
              </a:rPr>
              <a:t>-</a:t>
            </a:r>
            <a:r>
              <a:rPr lang="en-US" sz="1200" smtClean="0">
                <a:solidFill>
                  <a:schemeClr val="bg1"/>
                </a:solidFill>
              </a:rPr>
              <a:t> beautified</a:t>
            </a:r>
          </a:p>
          <a:p>
            <a:r>
              <a:rPr lang="vi-VN" sz="1200" smtClean="0">
                <a:solidFill>
                  <a:srgbClr val="FFFF00"/>
                </a:solidFill>
              </a:rPr>
              <a:t>Vanamālya</a:t>
            </a:r>
            <a:r>
              <a:rPr lang="en-US" sz="1200" smtClean="0">
                <a:solidFill>
                  <a:srgbClr val="FFFF00"/>
                </a:solidFill>
              </a:rPr>
              <a:t>	</a:t>
            </a:r>
            <a:r>
              <a:rPr lang="vi-VN" sz="1200" smtClean="0">
                <a:solidFill>
                  <a:schemeClr val="bg1"/>
                </a:solidFill>
              </a:rPr>
              <a:t>-</a:t>
            </a:r>
            <a:r>
              <a:rPr lang="en-US" sz="1200" smtClean="0">
                <a:solidFill>
                  <a:schemeClr val="bg1"/>
                </a:solidFill>
              </a:rPr>
              <a:t> garland of flowers</a:t>
            </a:r>
          </a:p>
          <a:p>
            <a:r>
              <a:rPr lang="vi-VN" sz="1200" smtClean="0">
                <a:solidFill>
                  <a:srgbClr val="FFFF00"/>
                </a:solidFill>
              </a:rPr>
              <a:t>vaḿśī</a:t>
            </a:r>
            <a:r>
              <a:rPr lang="en-US" sz="1200" smtClean="0">
                <a:solidFill>
                  <a:srgbClr val="FFFF00"/>
                </a:solidFill>
              </a:rPr>
              <a:t>	</a:t>
            </a:r>
            <a:r>
              <a:rPr lang="vi-VN" sz="1200" smtClean="0">
                <a:solidFill>
                  <a:schemeClr val="bg1"/>
                </a:solidFill>
              </a:rPr>
              <a:t>-</a:t>
            </a:r>
            <a:r>
              <a:rPr lang="en-US" sz="1200" smtClean="0">
                <a:solidFill>
                  <a:schemeClr val="bg1"/>
                </a:solidFill>
              </a:rPr>
              <a:t> flute</a:t>
            </a:r>
            <a:endParaRPr lang="vi-VN" sz="1200" smtClean="0">
              <a:solidFill>
                <a:schemeClr val="bg1"/>
              </a:solidFill>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mtClean="0">
                <a:solidFill>
                  <a:srgbClr val="FFFF00"/>
                </a:solidFill>
              </a:rPr>
              <a:t>r</a:t>
            </a:r>
            <a:r>
              <a:rPr lang="vi-VN" sz="1200" smtClean="0">
                <a:solidFill>
                  <a:srgbClr val="FFFF00"/>
                </a:solidFill>
              </a:rPr>
              <a:t>atn</a:t>
            </a:r>
            <a:r>
              <a:rPr lang="en-US" sz="1200" smtClean="0">
                <a:solidFill>
                  <a:srgbClr val="FFFF00"/>
                </a:solidFill>
              </a:rPr>
              <a:t>a 	</a:t>
            </a:r>
            <a:r>
              <a:rPr lang="en-US" sz="1200" smtClean="0">
                <a:solidFill>
                  <a:schemeClr val="bg1"/>
                </a:solidFill>
              </a:rPr>
              <a:t>–jewel</a:t>
            </a:r>
          </a:p>
          <a:p>
            <a:r>
              <a:rPr lang="en-US" sz="1200" smtClean="0">
                <a:solidFill>
                  <a:srgbClr val="FFFF00"/>
                </a:solidFill>
              </a:rPr>
              <a:t>a</a:t>
            </a:r>
            <a:r>
              <a:rPr lang="vi-VN" sz="1200" smtClean="0">
                <a:solidFill>
                  <a:srgbClr val="FFFF00"/>
                </a:solidFill>
              </a:rPr>
              <a:t>ńgadaḿ </a:t>
            </a:r>
            <a:r>
              <a:rPr lang="en-US" sz="1200" smtClean="0">
                <a:solidFill>
                  <a:srgbClr val="FFFF00"/>
                </a:solidFill>
              </a:rPr>
              <a:t>	</a:t>
            </a:r>
            <a:r>
              <a:rPr lang="en-US" sz="1200" smtClean="0">
                <a:solidFill>
                  <a:schemeClr val="bg1"/>
                </a:solidFill>
              </a:rPr>
              <a:t>- adorned with</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smtClean="0">
                <a:solidFill>
                  <a:srgbClr val="FFFF00"/>
                </a:solidFill>
              </a:rPr>
              <a:t>praṇaya</a:t>
            </a:r>
            <a:r>
              <a:rPr lang="en-US" sz="1200" smtClean="0">
                <a:solidFill>
                  <a:srgbClr val="FFFF00"/>
                </a:solidFill>
              </a:rPr>
              <a:t>	</a:t>
            </a:r>
            <a:r>
              <a:rPr lang="vi-VN" sz="1200" smtClean="0">
                <a:solidFill>
                  <a:schemeClr val="bg1"/>
                </a:solidFill>
              </a:rPr>
              <a:t>-</a:t>
            </a:r>
            <a:r>
              <a:rPr lang="en-US" sz="1200" smtClean="0">
                <a:solidFill>
                  <a:schemeClr val="bg1"/>
                </a:solidFill>
              </a:rPr>
              <a:t> of love</a:t>
            </a:r>
          </a:p>
          <a:p>
            <a:r>
              <a:rPr lang="vi-VN" sz="1200" smtClean="0">
                <a:solidFill>
                  <a:srgbClr val="FFFF00"/>
                </a:solidFill>
              </a:rPr>
              <a:t>keli-kalā</a:t>
            </a:r>
            <a:r>
              <a:rPr lang="en-US" sz="1200" smtClean="0">
                <a:solidFill>
                  <a:srgbClr val="FFFF00"/>
                </a:solidFill>
              </a:rPr>
              <a:t>	</a:t>
            </a:r>
            <a:r>
              <a:rPr lang="vi-VN" sz="1200" smtClean="0">
                <a:solidFill>
                  <a:schemeClr val="bg1"/>
                </a:solidFill>
              </a:rPr>
              <a:t>-</a:t>
            </a:r>
            <a:r>
              <a:rPr lang="en-US" sz="1200" smtClean="0">
                <a:solidFill>
                  <a:schemeClr val="bg1"/>
                </a:solidFill>
              </a:rPr>
              <a:t> Sportive pastimes</a:t>
            </a:r>
          </a:p>
          <a:p>
            <a:r>
              <a:rPr lang="en-US" sz="1200" smtClean="0">
                <a:solidFill>
                  <a:srgbClr val="FFFF00"/>
                </a:solidFill>
              </a:rPr>
              <a:t>v</a:t>
            </a:r>
            <a:r>
              <a:rPr lang="vi-VN" sz="1200" smtClean="0">
                <a:solidFill>
                  <a:srgbClr val="FFFF00"/>
                </a:solidFill>
              </a:rPr>
              <a:t>ilāsam</a:t>
            </a:r>
            <a:r>
              <a:rPr lang="en-US" sz="1200" smtClean="0">
                <a:solidFill>
                  <a:srgbClr val="FFFF00"/>
                </a:solidFill>
              </a:rPr>
              <a:t>        </a:t>
            </a:r>
            <a:r>
              <a:rPr lang="en-US" sz="1200" smtClean="0">
                <a:solidFill>
                  <a:schemeClr val="bg1"/>
                </a:solidFill>
              </a:rPr>
              <a:t>– who ALWAYS performs</a:t>
            </a:r>
          </a:p>
          <a:p>
            <a:endParaRPr lang="en-US" sz="1200" smtClean="0">
              <a:solidFill>
                <a:schemeClr val="bg1"/>
              </a:solidFill>
            </a:endParaRPr>
          </a:p>
          <a:p>
            <a:r>
              <a:rPr lang="en-US" sz="1200" smtClean="0">
                <a:solidFill>
                  <a:schemeClr val="bg1"/>
                </a:solidFill>
              </a:rPr>
              <a:t>Krishna</a:t>
            </a:r>
            <a:r>
              <a:rPr lang="en-US" sz="1200" baseline="0" smtClean="0">
                <a:solidFill>
                  <a:schemeClr val="bg1"/>
                </a:solidFill>
              </a:rPr>
              <a:t> is never Lazy.. Always Active... Keli Kalaa Vilaasam</a:t>
            </a:r>
          </a:p>
          <a:p>
            <a:endParaRPr lang="en-US" sz="1200" baseline="0" smtClean="0">
              <a:solidFill>
                <a:schemeClr val="bg1"/>
              </a:solidFill>
            </a:endParaRPr>
          </a:p>
          <a:p>
            <a:r>
              <a:rPr lang="en-US" sz="1200" baseline="0" smtClean="0">
                <a:solidFill>
                  <a:schemeClr val="bg1"/>
                </a:solidFill>
              </a:rPr>
              <a:t>Who told you that te nature of Jivas to become nothing – no action, nothing!</a:t>
            </a:r>
          </a:p>
          <a:p>
            <a:r>
              <a:rPr lang="en-US" sz="1200" baseline="0" smtClean="0">
                <a:solidFill>
                  <a:schemeClr val="bg1"/>
                </a:solidFill>
              </a:rPr>
              <a:t>They are cheated.. </a:t>
            </a:r>
          </a:p>
          <a:p>
            <a:r>
              <a:rPr lang="en-US" sz="1200" baseline="0" smtClean="0">
                <a:solidFill>
                  <a:schemeClr val="bg1"/>
                </a:solidFill>
              </a:rPr>
              <a:t>Those who merge in Brahman are making Spiritual Suicide – Killing their own souls</a:t>
            </a:r>
            <a:r>
              <a:rPr lang="en-US" sz="1200" baseline="0" smtClean="0">
                <a:solidFill>
                  <a:schemeClr val="bg1"/>
                </a:solidFill>
              </a:rPr>
              <a:t>..</a:t>
            </a:r>
          </a:p>
          <a:p>
            <a:endParaRPr lang="en-US" sz="1200" baseline="0" smtClean="0">
              <a:solidFill>
                <a:schemeClr val="bg1"/>
              </a:solidFill>
            </a:endParaRPr>
          </a:p>
          <a:p>
            <a:r>
              <a:rPr lang="en-US" sz="1200" baseline="0" smtClean="0">
                <a:solidFill>
                  <a:schemeClr val="bg1"/>
                </a:solidFill>
              </a:rPr>
              <a:t>So, WAKE UP! Do work for Krishna!</a:t>
            </a:r>
          </a:p>
          <a:p>
            <a:endParaRPr lang="en-US" sz="1200" baseline="0" smtClean="0">
              <a:solidFill>
                <a:schemeClr val="bg1"/>
              </a:solidFill>
            </a:endParaRPr>
          </a:p>
          <a:p>
            <a:endParaRPr lang="vi-VN" sz="1200" smtClean="0">
              <a:solidFill>
                <a:schemeClr val="bg1"/>
              </a:solidFill>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smtClean="0">
                <a:solidFill>
                  <a:srgbClr val="FFFF00"/>
                </a:solidFill>
              </a:rPr>
              <a:t>Śyāmaḿ</a:t>
            </a:r>
            <a:r>
              <a:rPr lang="en-US" sz="1200" smtClean="0">
                <a:solidFill>
                  <a:srgbClr val="FFFF00"/>
                </a:solidFill>
              </a:rPr>
              <a:t>	</a:t>
            </a:r>
            <a:r>
              <a:rPr lang="en-US" sz="1200" smtClean="0">
                <a:solidFill>
                  <a:schemeClr val="bg1"/>
                </a:solidFill>
              </a:rPr>
              <a:t>- Syamasundara</a:t>
            </a:r>
            <a:r>
              <a:rPr lang="vi-VN" sz="1200" smtClean="0">
                <a:solidFill>
                  <a:srgbClr val="FFFF00"/>
                </a:solidFill>
              </a:rPr>
              <a:t> </a:t>
            </a:r>
            <a:endParaRPr lang="en-US" sz="1200" smtClean="0">
              <a:solidFill>
                <a:srgbClr val="FFFF00"/>
              </a:solidFill>
            </a:endParaRPr>
          </a:p>
          <a:p>
            <a:r>
              <a:rPr lang="vi-VN" sz="1200" smtClean="0">
                <a:solidFill>
                  <a:srgbClr val="FFFF00"/>
                </a:solidFill>
              </a:rPr>
              <a:t>tri-bhańga</a:t>
            </a:r>
            <a:r>
              <a:rPr lang="en-US" sz="1200" smtClean="0">
                <a:solidFill>
                  <a:srgbClr val="FFFF00"/>
                </a:solidFill>
              </a:rPr>
              <a:t>	</a:t>
            </a:r>
            <a:r>
              <a:rPr lang="vi-VN" sz="1200" smtClean="0">
                <a:solidFill>
                  <a:schemeClr val="bg1"/>
                </a:solidFill>
              </a:rPr>
              <a:t>-</a:t>
            </a:r>
            <a:r>
              <a:rPr lang="en-US" sz="1200" smtClean="0">
                <a:solidFill>
                  <a:schemeClr val="bg1"/>
                </a:solidFill>
              </a:rPr>
              <a:t> bent in 3 </a:t>
            </a:r>
            <a:r>
              <a:rPr lang="en-US" sz="1200" smtClean="0">
                <a:solidFill>
                  <a:schemeClr val="bg1"/>
                </a:solidFill>
              </a:rPr>
              <a:t>places  -- NECK, HIP</a:t>
            </a:r>
            <a:r>
              <a:rPr lang="en-US" sz="1200" baseline="0" smtClean="0">
                <a:solidFill>
                  <a:schemeClr val="bg1"/>
                </a:solidFill>
              </a:rPr>
              <a:t> and LEG</a:t>
            </a:r>
            <a:endParaRPr lang="en-US" sz="1200" smtClean="0">
              <a:solidFill>
                <a:schemeClr val="bg1"/>
              </a:solidFill>
            </a:endParaRPr>
          </a:p>
          <a:p>
            <a:r>
              <a:rPr lang="vi-VN" sz="1200" smtClean="0">
                <a:solidFill>
                  <a:srgbClr val="FFFF00"/>
                </a:solidFill>
              </a:rPr>
              <a:t>lalitaḿ </a:t>
            </a:r>
            <a:r>
              <a:rPr lang="en-US" sz="1200" smtClean="0">
                <a:solidFill>
                  <a:srgbClr val="FFFF00"/>
                </a:solidFill>
              </a:rPr>
              <a:t>	</a:t>
            </a:r>
            <a:r>
              <a:rPr lang="en-US" sz="1200" smtClean="0">
                <a:solidFill>
                  <a:schemeClr val="bg1"/>
                </a:solidFill>
              </a:rPr>
              <a:t>- </a:t>
            </a:r>
            <a:r>
              <a:rPr lang="en-US" sz="1200" smtClean="0">
                <a:solidFill>
                  <a:schemeClr val="bg1"/>
                </a:solidFill>
              </a:rPr>
              <a:t>graceful</a:t>
            </a:r>
          </a:p>
          <a:p>
            <a:endParaRPr lang="en-US" sz="1200" smtClean="0">
              <a:solidFill>
                <a:schemeClr val="bg1"/>
              </a:solidFill>
            </a:endParaRPr>
          </a:p>
          <a:p>
            <a:r>
              <a:rPr lang="en-US" sz="1200" smtClean="0">
                <a:solidFill>
                  <a:schemeClr val="bg1"/>
                </a:solidFill>
              </a:rPr>
              <a:t>TRIBHANGA is the most Beautiful form of Krishna</a:t>
            </a:r>
            <a:r>
              <a:rPr lang="en-US" sz="1200" baseline="0" smtClean="0">
                <a:solidFill>
                  <a:schemeClr val="bg1"/>
                </a:solidFill>
              </a:rPr>
              <a:t> – Only NANDA Nandana Krishna!</a:t>
            </a:r>
          </a:p>
          <a:p>
            <a:endParaRPr lang="en-US"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smtClean="0">
                <a:solidFill>
                  <a:srgbClr val="FFFF00"/>
                </a:solidFill>
              </a:rPr>
              <a:t>niyata</a:t>
            </a:r>
            <a:r>
              <a:rPr lang="en-US" sz="1200" smtClean="0">
                <a:solidFill>
                  <a:srgbClr val="FFFF00"/>
                </a:solidFill>
              </a:rPr>
              <a:t>	</a:t>
            </a:r>
            <a:r>
              <a:rPr lang="vi-VN" sz="1200" smtClean="0">
                <a:solidFill>
                  <a:schemeClr val="bg1"/>
                </a:solidFill>
              </a:rPr>
              <a:t>-</a:t>
            </a:r>
            <a:r>
              <a:rPr lang="en-US" sz="1200" smtClean="0">
                <a:solidFill>
                  <a:schemeClr val="bg1"/>
                </a:solidFill>
              </a:rPr>
              <a:t> eternally</a:t>
            </a:r>
            <a:r>
              <a:rPr lang="en-US" sz="1200" smtClean="0">
                <a:solidFill>
                  <a:srgbClr val="FFFF00"/>
                </a:solidFill>
              </a:rPr>
              <a:t>	</a:t>
            </a:r>
          </a:p>
          <a:p>
            <a:r>
              <a:rPr lang="vi-VN" sz="1200" smtClean="0">
                <a:solidFill>
                  <a:srgbClr val="FFFF00"/>
                </a:solidFill>
              </a:rPr>
              <a:t>prakāśaḿ</a:t>
            </a:r>
            <a:r>
              <a:rPr lang="en-US" sz="1200" smtClean="0">
                <a:solidFill>
                  <a:srgbClr val="FFFF00"/>
                </a:solidFill>
              </a:rPr>
              <a:t>	</a:t>
            </a:r>
            <a:r>
              <a:rPr lang="en-US" sz="1200" smtClean="0">
                <a:solidFill>
                  <a:schemeClr val="bg1"/>
                </a:solidFill>
              </a:rPr>
              <a:t>- manifest</a:t>
            </a:r>
            <a:endParaRPr lang="vi-VN" sz="1200" smtClean="0">
              <a:solidFill>
                <a:schemeClr val="bg1"/>
              </a:solidFill>
            </a:endParaRPr>
          </a:p>
          <a:p>
            <a:endParaRPr lang="en-US" smtClean="0"/>
          </a:p>
          <a:p>
            <a:r>
              <a:rPr lang="en-US" smtClean="0"/>
              <a:t>In His world, called Goloka, he is eternally manifested..</a:t>
            </a:r>
          </a:p>
          <a:p>
            <a:r>
              <a:rPr lang="en-US" smtClean="0"/>
              <a:t>In Goloka,</a:t>
            </a:r>
          </a:p>
          <a:p>
            <a:pPr>
              <a:buFontTx/>
              <a:buChar char="-"/>
            </a:pPr>
            <a:r>
              <a:rPr lang="en-US" smtClean="0"/>
              <a:t>There is no worry</a:t>
            </a:r>
          </a:p>
          <a:p>
            <a:pPr>
              <a:buFontTx/>
              <a:buChar char="-"/>
            </a:pPr>
            <a:r>
              <a:rPr lang="en-US" smtClean="0"/>
              <a:t>No one to bother you   No homework, No music practice, no school!</a:t>
            </a:r>
          </a:p>
          <a:p>
            <a:pPr>
              <a:buFontTx/>
              <a:buChar char="-"/>
            </a:pPr>
            <a:r>
              <a:rPr lang="en-US" smtClean="0"/>
              <a:t>Always in bliss</a:t>
            </a:r>
          </a:p>
          <a:p>
            <a:pPr>
              <a:buFontTx/>
              <a:buChar char="-"/>
            </a:pPr>
            <a:r>
              <a:rPr lang="en-US" smtClean="0"/>
              <a:t>And whatever you want, you get from the Kalpa-Vriksha!!</a:t>
            </a:r>
          </a:p>
          <a:p>
            <a:pPr>
              <a:buFontTx/>
              <a:buChar char="-"/>
            </a:pP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Bala Krishna – Vallbacharya – Pushti Marg</a:t>
            </a:r>
          </a:p>
          <a:p>
            <a:r>
              <a:rPr lang="en-US" smtClean="0"/>
              <a:t>Giridhara Gopala</a:t>
            </a:r>
            <a:r>
              <a:rPr lang="en-US" baseline="0" smtClean="0"/>
              <a:t> – Meera Bai</a:t>
            </a:r>
          </a:p>
          <a:p>
            <a:r>
              <a:rPr lang="en-US" baseline="0" smtClean="0"/>
              <a:t>Vasudeva Krishna – Those who want Vaikuntha – or Mukti and possess forms of the Lord</a:t>
            </a:r>
          </a:p>
          <a:p>
            <a:r>
              <a:rPr lang="en-US" baseline="0" smtClean="0"/>
              <a:t>Dwaraka Krishna – To live in opulence in the spiritual Dwaraka</a:t>
            </a:r>
          </a:p>
          <a:p>
            <a:r>
              <a:rPr lang="en-US" baseline="0" smtClean="0"/>
              <a:t>Yogiswara Krishna – Those who want to get power and mystics and fooled themselves to be God.</a:t>
            </a:r>
          </a:p>
          <a:p>
            <a:endParaRPr lang="en-US" baseline="0" smtClean="0"/>
          </a:p>
          <a:p>
            <a:r>
              <a:rPr lang="en-US" baseline="0" smtClean="0"/>
              <a:t>What does Krishna say? – I am not in the heart of yogis!</a:t>
            </a:r>
          </a:p>
          <a:p>
            <a:endParaRPr lang="en-US" baseline="0" smtClean="0"/>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Who is this one?</a:t>
            </a:r>
          </a:p>
          <a:p>
            <a:r>
              <a:rPr lang="en-US" smtClean="0"/>
              <a:t>Nanda Nandan Krishna! The one with</a:t>
            </a:r>
            <a:r>
              <a:rPr lang="en-US" baseline="0" smtClean="0"/>
              <a:t> 3 bending form..</a:t>
            </a:r>
          </a:p>
          <a:p>
            <a:r>
              <a:rPr lang="en-US" baseline="0" smtClean="0"/>
              <a:t>That is only Nanda Nandan Krishnan – Not Bala Krishna, Not Gopala Krishna, No Vasudeva Krishna, Not Dwaraka Krishna</a:t>
            </a:r>
          </a:p>
          <a:p>
            <a:r>
              <a:rPr lang="en-US" baseline="0" smtClean="0"/>
              <a:t>And definitely not the Yogiswara Krishna!!!</a:t>
            </a:r>
          </a:p>
          <a:p>
            <a:endParaRPr lang="en-US" smtClean="0"/>
          </a:p>
          <a:p>
            <a:r>
              <a:rPr lang="en-US" smtClean="0"/>
              <a:t>What is so special about Syamam</a:t>
            </a:r>
            <a:r>
              <a:rPr lang="en-US" baseline="0" smtClean="0"/>
              <a:t> Tribhangam – the Nanda Nandana Krishna</a:t>
            </a:r>
            <a:endParaRPr lang="en-US" smtClean="0"/>
          </a:p>
          <a:p>
            <a:r>
              <a:rPr lang="en-US" smtClean="0"/>
              <a:t>Because</a:t>
            </a:r>
            <a:r>
              <a:rPr lang="en-US" baseline="0" smtClean="0"/>
              <a:t> He is w</a:t>
            </a:r>
            <a:r>
              <a:rPr lang="en-US" smtClean="0"/>
              <a:t>ith Srimati Radha Rani!!!</a:t>
            </a:r>
          </a:p>
          <a:p>
            <a:endParaRPr lang="en-US" smtClean="0"/>
          </a:p>
          <a:p>
            <a:r>
              <a:rPr lang="en-US" smtClean="0"/>
              <a:t>In vrindavan, they all say  “RADHEY RADHEY....” – not Krishna Krishna!</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Why?</a:t>
            </a:r>
          </a:p>
          <a:p>
            <a:r>
              <a:rPr lang="en-US" smtClean="0"/>
              <a:t>What</a:t>
            </a:r>
            <a:r>
              <a:rPr lang="en-US" baseline="0" smtClean="0"/>
              <a:t> is the MAIN KEY in worshipping which form of Krishna? </a:t>
            </a:r>
          </a:p>
          <a:p>
            <a:r>
              <a:rPr lang="en-US" baseline="0" smtClean="0"/>
              <a:t>How do you decide?</a:t>
            </a:r>
          </a:p>
          <a:p>
            <a:endParaRPr lang="en-US" baseline="0" smtClean="0"/>
          </a:p>
          <a:p>
            <a:r>
              <a:rPr lang="en-US" baseline="0" smtClean="0"/>
              <a:t>Very Simple – Is Radha Rani in it?</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vi-VN" sz="1200" smtClean="0">
                <a:solidFill>
                  <a:srgbClr val="FFFF00"/>
                </a:solidFill>
              </a:rPr>
              <a:t>veṇuḿ </a:t>
            </a:r>
            <a:r>
              <a:rPr lang="en-US" sz="1200" smtClean="0">
                <a:solidFill>
                  <a:srgbClr val="FFFF00"/>
                </a:solidFill>
              </a:rPr>
              <a:t>	</a:t>
            </a:r>
            <a:r>
              <a:rPr lang="en-US" sz="1200" smtClean="0">
                <a:solidFill>
                  <a:schemeClr val="bg1"/>
                </a:solidFill>
              </a:rPr>
              <a:t>- the flute</a:t>
            </a:r>
          </a:p>
          <a:p>
            <a:r>
              <a:rPr lang="vi-VN" sz="1200" smtClean="0">
                <a:solidFill>
                  <a:srgbClr val="FFFF00"/>
                </a:solidFill>
              </a:rPr>
              <a:t>kvaṇantam </a:t>
            </a:r>
            <a:r>
              <a:rPr lang="en-US" sz="1200" smtClean="0">
                <a:solidFill>
                  <a:srgbClr val="FFFF00"/>
                </a:solidFill>
              </a:rPr>
              <a:t>	</a:t>
            </a:r>
            <a:r>
              <a:rPr lang="en-US" sz="1200" smtClean="0">
                <a:solidFill>
                  <a:schemeClr val="bg1"/>
                </a:solidFill>
              </a:rPr>
              <a:t>- playing</a:t>
            </a:r>
          </a:p>
          <a:p>
            <a:r>
              <a:rPr lang="en-US" sz="1200" smtClean="0">
                <a:solidFill>
                  <a:srgbClr val="FFFF00"/>
                </a:solidFill>
              </a:rPr>
              <a:t>a</a:t>
            </a:r>
            <a:r>
              <a:rPr lang="vi-VN" sz="1200" smtClean="0">
                <a:solidFill>
                  <a:srgbClr val="FFFF00"/>
                </a:solidFill>
              </a:rPr>
              <a:t>ravinda</a:t>
            </a:r>
            <a:r>
              <a:rPr lang="en-US" sz="1200" smtClean="0">
                <a:solidFill>
                  <a:srgbClr val="FFFF00"/>
                </a:solidFill>
              </a:rPr>
              <a:t>	</a:t>
            </a:r>
            <a:r>
              <a:rPr lang="vi-VN" sz="1200" smtClean="0">
                <a:solidFill>
                  <a:schemeClr val="bg1"/>
                </a:solidFill>
              </a:rPr>
              <a:t>-</a:t>
            </a:r>
            <a:r>
              <a:rPr lang="en-US" sz="1200" smtClean="0">
                <a:solidFill>
                  <a:schemeClr val="bg1"/>
                </a:solidFill>
              </a:rPr>
              <a:t> lotus</a:t>
            </a:r>
          </a:p>
          <a:p>
            <a:r>
              <a:rPr lang="en-US" sz="1200" smtClean="0">
                <a:solidFill>
                  <a:srgbClr val="FFFF00"/>
                </a:solidFill>
              </a:rPr>
              <a:t>d</a:t>
            </a:r>
            <a:r>
              <a:rPr lang="vi-VN" sz="1200" smtClean="0">
                <a:solidFill>
                  <a:srgbClr val="FFFF00"/>
                </a:solidFill>
              </a:rPr>
              <a:t>al</a:t>
            </a:r>
            <a:r>
              <a:rPr lang="en-US" sz="1200" smtClean="0">
                <a:solidFill>
                  <a:srgbClr val="FFFF00"/>
                </a:solidFill>
              </a:rPr>
              <a:t>a 	</a:t>
            </a:r>
            <a:r>
              <a:rPr lang="en-US" sz="1200" smtClean="0">
                <a:solidFill>
                  <a:schemeClr val="bg1"/>
                </a:solidFill>
              </a:rPr>
              <a:t>- petals</a:t>
            </a:r>
          </a:p>
          <a:p>
            <a:r>
              <a:rPr lang="en-US" sz="1200" smtClean="0">
                <a:solidFill>
                  <a:srgbClr val="FFFF00"/>
                </a:solidFill>
              </a:rPr>
              <a:t>ā</a:t>
            </a:r>
            <a:r>
              <a:rPr lang="vi-VN" sz="1200" smtClean="0">
                <a:solidFill>
                  <a:srgbClr val="FFFF00"/>
                </a:solidFill>
              </a:rPr>
              <a:t>yat</a:t>
            </a:r>
            <a:r>
              <a:rPr lang="en-US" sz="1200" smtClean="0">
                <a:solidFill>
                  <a:srgbClr val="FFFF00"/>
                </a:solidFill>
              </a:rPr>
              <a:t>a 	</a:t>
            </a:r>
            <a:r>
              <a:rPr lang="en-US" sz="1200" smtClean="0">
                <a:solidFill>
                  <a:schemeClr val="bg1"/>
                </a:solidFill>
              </a:rPr>
              <a:t>- blooming</a:t>
            </a:r>
          </a:p>
          <a:p>
            <a:r>
              <a:rPr lang="en-US" sz="1200" smtClean="0">
                <a:solidFill>
                  <a:srgbClr val="FFFF00"/>
                </a:solidFill>
              </a:rPr>
              <a:t>a</a:t>
            </a:r>
            <a:r>
              <a:rPr lang="vi-VN" sz="1200" smtClean="0">
                <a:solidFill>
                  <a:srgbClr val="FFFF00"/>
                </a:solidFill>
              </a:rPr>
              <a:t>kṣam</a:t>
            </a:r>
            <a:r>
              <a:rPr lang="en-US" sz="1200" smtClean="0">
                <a:solidFill>
                  <a:srgbClr val="FFFF00"/>
                </a:solidFill>
              </a:rPr>
              <a:t>	</a:t>
            </a:r>
            <a:r>
              <a:rPr lang="vi-VN" sz="1200" smtClean="0">
                <a:solidFill>
                  <a:schemeClr val="bg1"/>
                </a:solidFill>
              </a:rPr>
              <a:t>-</a:t>
            </a:r>
            <a:r>
              <a:rPr lang="en-US" sz="1200" smtClean="0">
                <a:solidFill>
                  <a:schemeClr val="bg1"/>
                </a:solidFill>
              </a:rPr>
              <a:t> whose eyes</a:t>
            </a:r>
            <a:endParaRPr lang="vi-VN" sz="1200" smtClean="0">
              <a:solidFill>
                <a:schemeClr val="bg1"/>
              </a:solidFill>
            </a:endParaRPr>
          </a:p>
          <a:p>
            <a:r>
              <a:rPr lang="en-US" sz="1200" smtClean="0">
                <a:solidFill>
                  <a:srgbClr val="FFFF00"/>
                </a:solidFill>
              </a:rPr>
              <a:t>b</a:t>
            </a:r>
            <a:r>
              <a:rPr lang="vi-VN" sz="1200" smtClean="0">
                <a:solidFill>
                  <a:srgbClr val="FFFF00"/>
                </a:solidFill>
              </a:rPr>
              <a:t>arh</a:t>
            </a:r>
            <a:r>
              <a:rPr lang="en-US" sz="1200" smtClean="0">
                <a:solidFill>
                  <a:srgbClr val="FFFF00"/>
                </a:solidFill>
              </a:rPr>
              <a:t>a 	</a:t>
            </a:r>
            <a:r>
              <a:rPr lang="en-US" sz="1200" smtClean="0">
                <a:solidFill>
                  <a:schemeClr val="bg1"/>
                </a:solidFill>
              </a:rPr>
              <a:t>– peacock feather</a:t>
            </a:r>
          </a:p>
          <a:p>
            <a:r>
              <a:rPr lang="en-US" sz="1200" smtClean="0">
                <a:solidFill>
                  <a:srgbClr val="FFFF00"/>
                </a:solidFill>
              </a:rPr>
              <a:t>a</a:t>
            </a:r>
            <a:r>
              <a:rPr lang="vi-VN" sz="1200" smtClean="0">
                <a:solidFill>
                  <a:srgbClr val="FFFF00"/>
                </a:solidFill>
              </a:rPr>
              <a:t>vataḿsam </a:t>
            </a:r>
            <a:r>
              <a:rPr lang="en-US" sz="1200" smtClean="0">
                <a:solidFill>
                  <a:srgbClr val="FFFF00"/>
                </a:solidFill>
              </a:rPr>
              <a:t>	</a:t>
            </a:r>
            <a:r>
              <a:rPr lang="en-US" sz="1200" smtClean="0">
                <a:solidFill>
                  <a:schemeClr val="bg1"/>
                </a:solidFill>
              </a:rPr>
              <a:t>- ornament on head</a:t>
            </a:r>
          </a:p>
          <a:p>
            <a:r>
              <a:rPr lang="en-US" sz="1200" smtClean="0">
                <a:solidFill>
                  <a:srgbClr val="FFFF00"/>
                </a:solidFill>
              </a:rPr>
              <a:t>a</a:t>
            </a:r>
            <a:r>
              <a:rPr lang="vi-VN" sz="1200" smtClean="0">
                <a:solidFill>
                  <a:srgbClr val="FFFF00"/>
                </a:solidFill>
              </a:rPr>
              <a:t>sit</a:t>
            </a:r>
            <a:r>
              <a:rPr lang="en-US" sz="1200" smtClean="0">
                <a:solidFill>
                  <a:srgbClr val="FFFF00"/>
                </a:solidFill>
              </a:rPr>
              <a:t>a	</a:t>
            </a:r>
            <a:r>
              <a:rPr lang="en-US" sz="1200" smtClean="0">
                <a:solidFill>
                  <a:schemeClr val="bg1"/>
                </a:solidFill>
              </a:rPr>
              <a:t>- not white (blue black)</a:t>
            </a:r>
          </a:p>
          <a:p>
            <a:r>
              <a:rPr lang="en-US" sz="1200" smtClean="0">
                <a:solidFill>
                  <a:srgbClr val="FFFF00"/>
                </a:solidFill>
              </a:rPr>
              <a:t>a</a:t>
            </a:r>
            <a:r>
              <a:rPr lang="vi-VN" sz="1200" smtClean="0">
                <a:solidFill>
                  <a:srgbClr val="FFFF00"/>
                </a:solidFill>
              </a:rPr>
              <a:t>mbuda</a:t>
            </a:r>
            <a:r>
              <a:rPr lang="en-US" sz="1200" smtClean="0">
                <a:solidFill>
                  <a:srgbClr val="FFFF00"/>
                </a:solidFill>
              </a:rPr>
              <a:t>	</a:t>
            </a:r>
            <a:r>
              <a:rPr lang="vi-VN" sz="1200" smtClean="0">
                <a:solidFill>
                  <a:schemeClr val="bg1"/>
                </a:solidFill>
              </a:rPr>
              <a:t>-</a:t>
            </a:r>
            <a:r>
              <a:rPr lang="en-US" sz="1200" smtClean="0">
                <a:solidFill>
                  <a:schemeClr val="bg1"/>
                </a:solidFill>
              </a:rPr>
              <a:t> cloud</a:t>
            </a:r>
          </a:p>
          <a:p>
            <a:r>
              <a:rPr lang="en-US" sz="1200" smtClean="0">
                <a:solidFill>
                  <a:srgbClr val="FFFF00"/>
                </a:solidFill>
              </a:rPr>
              <a:t>s</a:t>
            </a:r>
            <a:r>
              <a:rPr lang="vi-VN" sz="1200" smtClean="0">
                <a:solidFill>
                  <a:srgbClr val="FFFF00"/>
                </a:solidFill>
              </a:rPr>
              <a:t>undar</a:t>
            </a:r>
            <a:r>
              <a:rPr lang="en-US" sz="1200" smtClean="0">
                <a:solidFill>
                  <a:srgbClr val="FFFF00"/>
                </a:solidFill>
              </a:rPr>
              <a:t>a 	</a:t>
            </a:r>
            <a:r>
              <a:rPr lang="en-US" sz="1200" smtClean="0">
                <a:solidFill>
                  <a:schemeClr val="bg1"/>
                </a:solidFill>
              </a:rPr>
              <a:t>- beautiful</a:t>
            </a:r>
          </a:p>
          <a:p>
            <a:r>
              <a:rPr lang="en-US" sz="1200" smtClean="0">
                <a:solidFill>
                  <a:srgbClr val="FFFF00"/>
                </a:solidFill>
              </a:rPr>
              <a:t>a</a:t>
            </a:r>
            <a:r>
              <a:rPr lang="vi-VN" sz="1200" smtClean="0">
                <a:solidFill>
                  <a:srgbClr val="FFFF00"/>
                </a:solidFill>
              </a:rPr>
              <a:t>ńgam</a:t>
            </a:r>
            <a:r>
              <a:rPr lang="en-US" sz="1200" smtClean="0">
                <a:solidFill>
                  <a:srgbClr val="FFFF00"/>
                </a:solidFill>
              </a:rPr>
              <a:t> 	</a:t>
            </a:r>
            <a:r>
              <a:rPr lang="en-US" sz="1200" smtClean="0">
                <a:solidFill>
                  <a:schemeClr val="bg1"/>
                </a:solidFill>
              </a:rPr>
              <a:t>– figure or form</a:t>
            </a:r>
            <a:endParaRPr lang="vi-VN" sz="1200" smtClean="0">
              <a:solidFill>
                <a:schemeClr val="bg1"/>
              </a:solidFill>
            </a:endParaRPr>
          </a:p>
          <a:p>
            <a:r>
              <a:rPr lang="vi-VN" sz="1200" smtClean="0">
                <a:solidFill>
                  <a:srgbClr val="FFFF00"/>
                </a:solidFill>
              </a:rPr>
              <a:t>Śyāmaḿ</a:t>
            </a:r>
            <a:r>
              <a:rPr lang="en-US" sz="1200" smtClean="0">
                <a:solidFill>
                  <a:srgbClr val="FFFF00"/>
                </a:solidFill>
              </a:rPr>
              <a:t>	</a:t>
            </a:r>
            <a:r>
              <a:rPr lang="en-US" sz="1200" smtClean="0">
                <a:solidFill>
                  <a:schemeClr val="bg1"/>
                </a:solidFill>
              </a:rPr>
              <a:t>- Syamasundara</a:t>
            </a:r>
            <a:r>
              <a:rPr lang="vi-VN" sz="1200" smtClean="0">
                <a:solidFill>
                  <a:srgbClr val="FFFF00"/>
                </a:solidFill>
              </a:rPr>
              <a:t> </a:t>
            </a:r>
            <a:endParaRPr lang="en-US" sz="1200" smtClean="0">
              <a:solidFill>
                <a:srgbClr val="FFFF00"/>
              </a:solidFill>
            </a:endParaRPr>
          </a:p>
          <a:p>
            <a:r>
              <a:rPr lang="vi-VN" sz="1200" smtClean="0">
                <a:solidFill>
                  <a:srgbClr val="FFFF00"/>
                </a:solidFill>
              </a:rPr>
              <a:t>tri-bhańga</a:t>
            </a:r>
            <a:r>
              <a:rPr lang="en-US" sz="1200" smtClean="0">
                <a:solidFill>
                  <a:srgbClr val="FFFF00"/>
                </a:solidFill>
              </a:rPr>
              <a:t>	</a:t>
            </a:r>
            <a:r>
              <a:rPr lang="vi-VN" sz="1200" smtClean="0">
                <a:solidFill>
                  <a:schemeClr val="bg1"/>
                </a:solidFill>
              </a:rPr>
              <a:t>-</a:t>
            </a:r>
            <a:r>
              <a:rPr lang="en-US" sz="1200" smtClean="0">
                <a:solidFill>
                  <a:schemeClr val="bg1"/>
                </a:solidFill>
              </a:rPr>
              <a:t> bent in 3 places</a:t>
            </a:r>
          </a:p>
          <a:p>
            <a:r>
              <a:rPr lang="vi-VN" sz="1200" smtClean="0">
                <a:solidFill>
                  <a:srgbClr val="FFFF00"/>
                </a:solidFill>
              </a:rPr>
              <a:t>lalitaḿ </a:t>
            </a:r>
            <a:r>
              <a:rPr lang="en-US" sz="1200" smtClean="0">
                <a:solidFill>
                  <a:srgbClr val="FFFF00"/>
                </a:solidFill>
              </a:rPr>
              <a:t>	</a:t>
            </a:r>
            <a:r>
              <a:rPr lang="en-US" sz="1200" smtClean="0">
                <a:solidFill>
                  <a:schemeClr val="bg1"/>
                </a:solidFill>
              </a:rPr>
              <a:t>- graceful</a:t>
            </a:r>
          </a:p>
          <a:p>
            <a:r>
              <a:rPr lang="vi-VN" sz="1200" smtClean="0">
                <a:solidFill>
                  <a:srgbClr val="FFFF00"/>
                </a:solidFill>
              </a:rPr>
              <a:t>niyata</a:t>
            </a:r>
            <a:r>
              <a:rPr lang="en-US" sz="1200" smtClean="0">
                <a:solidFill>
                  <a:srgbClr val="FFFF00"/>
                </a:solidFill>
              </a:rPr>
              <a:t>	</a:t>
            </a:r>
            <a:r>
              <a:rPr lang="vi-VN" sz="1200" smtClean="0">
                <a:solidFill>
                  <a:schemeClr val="bg1"/>
                </a:solidFill>
              </a:rPr>
              <a:t>-</a:t>
            </a:r>
            <a:r>
              <a:rPr lang="en-US" sz="1200" smtClean="0">
                <a:solidFill>
                  <a:schemeClr val="bg1"/>
                </a:solidFill>
              </a:rPr>
              <a:t> eternally</a:t>
            </a:r>
            <a:r>
              <a:rPr lang="en-US" sz="1200" smtClean="0">
                <a:solidFill>
                  <a:srgbClr val="FFFF00"/>
                </a:solidFill>
              </a:rPr>
              <a:t>	</a:t>
            </a:r>
          </a:p>
          <a:p>
            <a:r>
              <a:rPr lang="vi-VN" sz="1200" smtClean="0">
                <a:solidFill>
                  <a:srgbClr val="FFFF00"/>
                </a:solidFill>
              </a:rPr>
              <a:t>prakāśaḿ</a:t>
            </a:r>
            <a:r>
              <a:rPr lang="en-US" sz="1200" smtClean="0">
                <a:solidFill>
                  <a:srgbClr val="FFFF00"/>
                </a:solidFill>
              </a:rPr>
              <a:t>	</a:t>
            </a:r>
            <a:r>
              <a:rPr lang="en-US" sz="1200" smtClean="0">
                <a:solidFill>
                  <a:schemeClr val="bg1"/>
                </a:solidFill>
              </a:rPr>
              <a:t>- manifest</a:t>
            </a:r>
          </a:p>
          <a:p>
            <a:r>
              <a:rPr lang="en-US" sz="1200" smtClean="0">
                <a:solidFill>
                  <a:schemeClr val="bg1"/>
                </a:solidFill>
              </a:rPr>
              <a:t>------------------------------------</a:t>
            </a:r>
          </a:p>
          <a:p>
            <a:r>
              <a:rPr lang="vi-VN" sz="1200" smtClean="0">
                <a:solidFill>
                  <a:srgbClr val="FFFF00"/>
                </a:solidFill>
              </a:rPr>
              <a:t>ālola</a:t>
            </a:r>
            <a:r>
              <a:rPr lang="en-US" sz="1200" smtClean="0">
                <a:solidFill>
                  <a:srgbClr val="FFFF00"/>
                </a:solidFill>
              </a:rPr>
              <a:t>	</a:t>
            </a:r>
            <a:r>
              <a:rPr lang="vi-VN" sz="1200" smtClean="0">
                <a:solidFill>
                  <a:schemeClr val="bg1"/>
                </a:solidFill>
              </a:rPr>
              <a:t>-</a:t>
            </a:r>
            <a:r>
              <a:rPr lang="en-US" sz="1200" smtClean="0">
                <a:solidFill>
                  <a:schemeClr val="bg1"/>
                </a:solidFill>
              </a:rPr>
              <a:t> swinging</a:t>
            </a:r>
          </a:p>
          <a:p>
            <a:r>
              <a:rPr lang="vi-VN" sz="1200" smtClean="0">
                <a:solidFill>
                  <a:srgbClr val="FFFF00"/>
                </a:solidFill>
              </a:rPr>
              <a:t>Candraka</a:t>
            </a:r>
            <a:r>
              <a:rPr lang="en-US" sz="1200" smtClean="0">
                <a:solidFill>
                  <a:srgbClr val="FFFF00"/>
                </a:solidFill>
              </a:rPr>
              <a:t>	</a:t>
            </a:r>
            <a:r>
              <a:rPr lang="vi-VN" sz="1200" smtClean="0">
                <a:solidFill>
                  <a:schemeClr val="bg1"/>
                </a:solidFill>
              </a:rPr>
              <a:t>-</a:t>
            </a:r>
            <a:r>
              <a:rPr lang="en-US" sz="1200" smtClean="0">
                <a:solidFill>
                  <a:schemeClr val="bg1"/>
                </a:solidFill>
              </a:rPr>
              <a:t> with moon locket</a:t>
            </a:r>
          </a:p>
          <a:p>
            <a:r>
              <a:rPr lang="vi-VN" sz="1200" smtClean="0">
                <a:solidFill>
                  <a:srgbClr val="FFFF00"/>
                </a:solidFill>
              </a:rPr>
              <a:t>lasad</a:t>
            </a:r>
            <a:r>
              <a:rPr lang="en-US" sz="1200" smtClean="0">
                <a:solidFill>
                  <a:srgbClr val="FFFF00"/>
                </a:solidFill>
              </a:rPr>
              <a:t>	</a:t>
            </a:r>
            <a:r>
              <a:rPr lang="vi-VN" sz="1200" smtClean="0">
                <a:solidFill>
                  <a:schemeClr val="bg1"/>
                </a:solidFill>
              </a:rPr>
              <a:t>-</a:t>
            </a:r>
            <a:r>
              <a:rPr lang="en-US" sz="1200" smtClean="0">
                <a:solidFill>
                  <a:schemeClr val="bg1"/>
                </a:solidFill>
              </a:rPr>
              <a:t> beautified</a:t>
            </a:r>
          </a:p>
          <a:p>
            <a:r>
              <a:rPr lang="vi-VN" sz="1200" smtClean="0">
                <a:solidFill>
                  <a:srgbClr val="FFFF00"/>
                </a:solidFill>
              </a:rPr>
              <a:t>Vanamālya</a:t>
            </a:r>
            <a:r>
              <a:rPr lang="en-US" sz="1200" smtClean="0">
                <a:solidFill>
                  <a:srgbClr val="FFFF00"/>
                </a:solidFill>
              </a:rPr>
              <a:t>	</a:t>
            </a:r>
            <a:r>
              <a:rPr lang="vi-VN" sz="1200" smtClean="0">
                <a:solidFill>
                  <a:schemeClr val="bg1"/>
                </a:solidFill>
              </a:rPr>
              <a:t>-</a:t>
            </a:r>
            <a:r>
              <a:rPr lang="en-US" sz="1200" smtClean="0">
                <a:solidFill>
                  <a:schemeClr val="bg1"/>
                </a:solidFill>
              </a:rPr>
              <a:t> garland of flowers</a:t>
            </a:r>
          </a:p>
          <a:p>
            <a:r>
              <a:rPr lang="vi-VN" sz="1200" smtClean="0">
                <a:solidFill>
                  <a:srgbClr val="FFFF00"/>
                </a:solidFill>
              </a:rPr>
              <a:t>vaḿśī</a:t>
            </a:r>
            <a:r>
              <a:rPr lang="en-US" sz="1200" smtClean="0">
                <a:solidFill>
                  <a:srgbClr val="FFFF00"/>
                </a:solidFill>
              </a:rPr>
              <a:t>	</a:t>
            </a:r>
            <a:r>
              <a:rPr lang="vi-VN" sz="1200" smtClean="0">
                <a:solidFill>
                  <a:schemeClr val="bg1"/>
                </a:solidFill>
              </a:rPr>
              <a:t>-</a:t>
            </a:r>
            <a:r>
              <a:rPr lang="en-US" sz="1200" smtClean="0">
                <a:solidFill>
                  <a:schemeClr val="bg1"/>
                </a:solidFill>
              </a:rPr>
              <a:t> flute</a:t>
            </a:r>
            <a:endParaRPr lang="vi-VN" sz="1200" smtClean="0">
              <a:solidFill>
                <a:schemeClr val="bg1"/>
              </a:solidFill>
            </a:endParaRPr>
          </a:p>
          <a:p>
            <a:r>
              <a:rPr lang="en-US" sz="1200" smtClean="0">
                <a:solidFill>
                  <a:srgbClr val="FFFF00"/>
                </a:solidFill>
              </a:rPr>
              <a:t>r</a:t>
            </a:r>
            <a:r>
              <a:rPr lang="vi-VN" sz="1200" smtClean="0">
                <a:solidFill>
                  <a:srgbClr val="FFFF00"/>
                </a:solidFill>
              </a:rPr>
              <a:t>atn</a:t>
            </a:r>
            <a:r>
              <a:rPr lang="en-US" sz="1200" smtClean="0">
                <a:solidFill>
                  <a:srgbClr val="FFFF00"/>
                </a:solidFill>
              </a:rPr>
              <a:t>a 	</a:t>
            </a:r>
            <a:r>
              <a:rPr lang="en-US" sz="1200" smtClean="0">
                <a:solidFill>
                  <a:schemeClr val="bg1"/>
                </a:solidFill>
              </a:rPr>
              <a:t>–jewel</a:t>
            </a:r>
          </a:p>
          <a:p>
            <a:r>
              <a:rPr lang="en-US" sz="1200" smtClean="0">
                <a:solidFill>
                  <a:srgbClr val="FFFF00"/>
                </a:solidFill>
              </a:rPr>
              <a:t>a</a:t>
            </a:r>
            <a:r>
              <a:rPr lang="vi-VN" sz="1200" smtClean="0">
                <a:solidFill>
                  <a:srgbClr val="FFFF00"/>
                </a:solidFill>
              </a:rPr>
              <a:t>ńgadaḿ </a:t>
            </a:r>
            <a:r>
              <a:rPr lang="en-US" sz="1200" smtClean="0">
                <a:solidFill>
                  <a:srgbClr val="FFFF00"/>
                </a:solidFill>
              </a:rPr>
              <a:t>	</a:t>
            </a:r>
            <a:r>
              <a:rPr lang="en-US" sz="1200" smtClean="0">
                <a:solidFill>
                  <a:schemeClr val="bg1"/>
                </a:solidFill>
              </a:rPr>
              <a:t>- adorned with</a:t>
            </a:r>
          </a:p>
          <a:p>
            <a:r>
              <a:rPr lang="vi-VN" sz="1200" smtClean="0">
                <a:solidFill>
                  <a:srgbClr val="FFFF00"/>
                </a:solidFill>
              </a:rPr>
              <a:t>praṇaya</a:t>
            </a:r>
            <a:r>
              <a:rPr lang="en-US" sz="1200" smtClean="0">
                <a:solidFill>
                  <a:srgbClr val="FFFF00"/>
                </a:solidFill>
              </a:rPr>
              <a:t>	</a:t>
            </a:r>
            <a:r>
              <a:rPr lang="vi-VN" sz="1200" smtClean="0">
                <a:solidFill>
                  <a:schemeClr val="bg1"/>
                </a:solidFill>
              </a:rPr>
              <a:t>-</a:t>
            </a:r>
            <a:r>
              <a:rPr lang="en-US" sz="1200" smtClean="0">
                <a:solidFill>
                  <a:schemeClr val="bg1"/>
                </a:solidFill>
              </a:rPr>
              <a:t> of love</a:t>
            </a:r>
          </a:p>
          <a:p>
            <a:r>
              <a:rPr lang="vi-VN" sz="1200" smtClean="0">
                <a:solidFill>
                  <a:srgbClr val="FFFF00"/>
                </a:solidFill>
              </a:rPr>
              <a:t>keli-kalā</a:t>
            </a:r>
            <a:r>
              <a:rPr lang="en-US" sz="1200" smtClean="0">
                <a:solidFill>
                  <a:srgbClr val="FFFF00"/>
                </a:solidFill>
              </a:rPr>
              <a:t>	</a:t>
            </a:r>
            <a:r>
              <a:rPr lang="vi-VN" sz="1200" smtClean="0">
                <a:solidFill>
                  <a:schemeClr val="bg1"/>
                </a:solidFill>
              </a:rPr>
              <a:t>-</a:t>
            </a:r>
            <a:r>
              <a:rPr lang="en-US" sz="1200" smtClean="0">
                <a:solidFill>
                  <a:schemeClr val="bg1"/>
                </a:solidFill>
              </a:rPr>
              <a:t> pastimes</a:t>
            </a:r>
          </a:p>
          <a:p>
            <a:r>
              <a:rPr lang="en-US" sz="1200" smtClean="0">
                <a:solidFill>
                  <a:srgbClr val="FFFF00"/>
                </a:solidFill>
              </a:rPr>
              <a:t>v</a:t>
            </a:r>
            <a:r>
              <a:rPr lang="vi-VN" sz="1200" smtClean="0">
                <a:solidFill>
                  <a:srgbClr val="FFFF00"/>
                </a:solidFill>
              </a:rPr>
              <a:t>ilāsam</a:t>
            </a:r>
            <a:r>
              <a:rPr lang="en-US" sz="1200" smtClean="0">
                <a:solidFill>
                  <a:srgbClr val="FFFF00"/>
                </a:solidFill>
              </a:rPr>
              <a:t> 	</a:t>
            </a:r>
            <a:r>
              <a:rPr lang="en-US" sz="1200" smtClean="0">
                <a:solidFill>
                  <a:schemeClr val="bg1"/>
                </a:solidFill>
              </a:rPr>
              <a:t>– who always performs</a:t>
            </a:r>
            <a:endParaRPr lang="vi-VN" sz="1200" smtClean="0">
              <a:solidFill>
                <a:schemeClr val="bg1"/>
              </a:solidFill>
            </a:endParaRPr>
          </a:p>
          <a:p>
            <a:r>
              <a:rPr lang="vi-VN" sz="1200" smtClean="0">
                <a:solidFill>
                  <a:srgbClr val="FFFF00"/>
                </a:solidFill>
              </a:rPr>
              <a:t>Śyāmaḿ</a:t>
            </a:r>
            <a:r>
              <a:rPr lang="en-US" sz="1200" smtClean="0">
                <a:solidFill>
                  <a:srgbClr val="FFFF00"/>
                </a:solidFill>
              </a:rPr>
              <a:t>	</a:t>
            </a:r>
            <a:r>
              <a:rPr lang="en-US" sz="1200" smtClean="0">
                <a:solidFill>
                  <a:schemeClr val="bg1"/>
                </a:solidFill>
              </a:rPr>
              <a:t>- Syamasundara</a:t>
            </a:r>
            <a:r>
              <a:rPr lang="vi-VN" sz="1200" smtClean="0">
                <a:solidFill>
                  <a:srgbClr val="FFFF00"/>
                </a:solidFill>
              </a:rPr>
              <a:t> </a:t>
            </a:r>
            <a:endParaRPr lang="en-US" sz="1200" smtClean="0">
              <a:solidFill>
                <a:srgbClr val="FFFF00"/>
              </a:solidFill>
            </a:endParaRPr>
          </a:p>
          <a:p>
            <a:r>
              <a:rPr lang="vi-VN" sz="1200" smtClean="0">
                <a:solidFill>
                  <a:srgbClr val="FFFF00"/>
                </a:solidFill>
              </a:rPr>
              <a:t>tri-bhańga</a:t>
            </a:r>
            <a:r>
              <a:rPr lang="en-US" sz="1200" smtClean="0">
                <a:solidFill>
                  <a:srgbClr val="FFFF00"/>
                </a:solidFill>
              </a:rPr>
              <a:t>	</a:t>
            </a:r>
            <a:r>
              <a:rPr lang="vi-VN" sz="1200" smtClean="0">
                <a:solidFill>
                  <a:schemeClr val="bg1"/>
                </a:solidFill>
              </a:rPr>
              <a:t>-</a:t>
            </a:r>
            <a:r>
              <a:rPr lang="en-US" sz="1200" smtClean="0">
                <a:solidFill>
                  <a:schemeClr val="bg1"/>
                </a:solidFill>
              </a:rPr>
              <a:t> bent in 3 places</a:t>
            </a:r>
          </a:p>
          <a:p>
            <a:r>
              <a:rPr lang="vi-VN" sz="1200" smtClean="0">
                <a:solidFill>
                  <a:srgbClr val="FFFF00"/>
                </a:solidFill>
              </a:rPr>
              <a:t>lalitaḿ </a:t>
            </a:r>
            <a:r>
              <a:rPr lang="en-US" sz="1200" smtClean="0">
                <a:solidFill>
                  <a:srgbClr val="FFFF00"/>
                </a:solidFill>
              </a:rPr>
              <a:t>	</a:t>
            </a:r>
            <a:r>
              <a:rPr lang="en-US" sz="1200" smtClean="0">
                <a:solidFill>
                  <a:schemeClr val="bg1"/>
                </a:solidFill>
              </a:rPr>
              <a:t>- graceful</a:t>
            </a:r>
          </a:p>
          <a:p>
            <a:r>
              <a:rPr lang="vi-VN" sz="1200" smtClean="0">
                <a:solidFill>
                  <a:srgbClr val="FFFF00"/>
                </a:solidFill>
              </a:rPr>
              <a:t>niyata</a:t>
            </a:r>
            <a:r>
              <a:rPr lang="en-US" sz="1200" smtClean="0">
                <a:solidFill>
                  <a:srgbClr val="FFFF00"/>
                </a:solidFill>
              </a:rPr>
              <a:t>	</a:t>
            </a:r>
            <a:r>
              <a:rPr lang="vi-VN" sz="1200" smtClean="0">
                <a:solidFill>
                  <a:schemeClr val="bg1"/>
                </a:solidFill>
              </a:rPr>
              <a:t>-</a:t>
            </a:r>
            <a:r>
              <a:rPr lang="en-US" sz="1200" smtClean="0">
                <a:solidFill>
                  <a:schemeClr val="bg1"/>
                </a:solidFill>
              </a:rPr>
              <a:t> eternally</a:t>
            </a:r>
            <a:r>
              <a:rPr lang="en-US" sz="1200" smtClean="0">
                <a:solidFill>
                  <a:srgbClr val="FFFF00"/>
                </a:solidFill>
              </a:rPr>
              <a:t>	</a:t>
            </a:r>
          </a:p>
          <a:p>
            <a:r>
              <a:rPr lang="vi-VN" sz="1200" smtClean="0">
                <a:solidFill>
                  <a:srgbClr val="FFFF00"/>
                </a:solidFill>
              </a:rPr>
              <a:t>prakāśaḿ</a:t>
            </a:r>
            <a:r>
              <a:rPr lang="en-US" sz="1200" smtClean="0">
                <a:solidFill>
                  <a:srgbClr val="FFFF00"/>
                </a:solidFill>
              </a:rPr>
              <a:t>	</a:t>
            </a:r>
            <a:r>
              <a:rPr lang="en-US" sz="1200" smtClean="0">
                <a:solidFill>
                  <a:schemeClr val="bg1"/>
                </a:solidFill>
              </a:rPr>
              <a:t>- manifest</a:t>
            </a:r>
            <a:endParaRPr lang="vi-VN" sz="1200" smtClean="0">
              <a:solidFill>
                <a:schemeClr val="bg1"/>
              </a:solidFill>
            </a:endParaRPr>
          </a:p>
          <a:p>
            <a:endParaRPr lang="vi-VN" sz="1200" smtClean="0">
              <a:solidFill>
                <a:schemeClr val="bg1"/>
              </a:solidFill>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Parama Isvara – Topmost controller</a:t>
            </a:r>
          </a:p>
          <a:p>
            <a:r>
              <a:rPr lang="en-US" smtClean="0"/>
              <a:t>Anaadi – No source of birth</a:t>
            </a:r>
          </a:p>
          <a:p>
            <a:r>
              <a:rPr lang="en-US" smtClean="0"/>
              <a:t>Shiva – Maheshwara  - mahaancha asa ishwara</a:t>
            </a:r>
          </a:p>
          <a:p>
            <a:r>
              <a:rPr lang="en-US" smtClean="0"/>
              <a:t>Svetas</a:t>
            </a:r>
          </a:p>
          <a:p>
            <a:r>
              <a:rPr lang="en-US" smtClean="0"/>
              <a:t>Katopanishad:</a:t>
            </a:r>
            <a:r>
              <a:rPr lang="en-US" baseline="0" smtClean="0"/>
              <a:t> Nityo Nityaanaam, Cetano Cetanaam</a:t>
            </a:r>
          </a:p>
          <a:p>
            <a:r>
              <a:rPr lang="en-US" baseline="0" smtClean="0"/>
              <a:t>Eko bahunaam ved</a:t>
            </a:r>
          </a:p>
          <a:p>
            <a:endParaRPr lang="en-US" baseline="0" smtClean="0"/>
          </a:p>
          <a:p>
            <a:r>
              <a:rPr lang="en-US" baseline="0" smtClean="0"/>
              <a:t>Krishi Bhu</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Parama Isvara – Topmost controller</a:t>
            </a:r>
          </a:p>
          <a:p>
            <a:r>
              <a:rPr lang="en-US" smtClean="0"/>
              <a:t>Anaadi – No source of birth</a:t>
            </a:r>
          </a:p>
          <a:p>
            <a:r>
              <a:rPr lang="en-US" smtClean="0"/>
              <a:t>Shiva – Maheshwara  - mahaancha asa ishwara</a:t>
            </a:r>
          </a:p>
          <a:p>
            <a:r>
              <a:rPr lang="en-US" smtClean="0"/>
              <a:t>Svetas</a:t>
            </a:r>
          </a:p>
          <a:p>
            <a:r>
              <a:rPr lang="en-US" smtClean="0"/>
              <a:t>Katopanishad:</a:t>
            </a:r>
            <a:r>
              <a:rPr lang="en-US" baseline="0" smtClean="0"/>
              <a:t> Nityo Nityaanaam, Cetano Cetanaam</a:t>
            </a:r>
          </a:p>
          <a:p>
            <a:r>
              <a:rPr lang="en-US" baseline="0" smtClean="0"/>
              <a:t>Eko bahunaam ved</a:t>
            </a:r>
          </a:p>
          <a:p>
            <a:endParaRPr lang="en-US" baseline="0" smtClean="0"/>
          </a:p>
          <a:p>
            <a:r>
              <a:rPr lang="en-US" baseline="0" smtClean="0"/>
              <a:t>Krishi Bhu</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learned that Lord Brahma heard a flute sound?</a:t>
            </a:r>
          </a:p>
          <a:p>
            <a:r>
              <a:rPr lang="en-US" smtClean="0"/>
              <a:t>From whom do you think it is from?</a:t>
            </a:r>
          </a:p>
          <a:p>
            <a:endParaRPr lang="en-US" smtClean="0"/>
          </a:p>
          <a:p>
            <a:r>
              <a:rPr lang="en-US" smtClean="0"/>
              <a:t>Yes, from Krishna.</a:t>
            </a:r>
          </a:p>
          <a:p>
            <a:r>
              <a:rPr lang="en-US" smtClean="0"/>
              <a:t>First the sound ‘TA PA’ came.. TAPA, TAPA, TAPA.</a:t>
            </a:r>
          </a:p>
          <a:p>
            <a:endParaRPr lang="en-US" smtClean="0"/>
          </a:p>
          <a:p>
            <a:r>
              <a:rPr lang="en-US" smtClean="0"/>
              <a:t>Krishna</a:t>
            </a:r>
            <a:r>
              <a:rPr lang="en-US" baseline="0" smtClean="0"/>
              <a:t> within the heart of Brahma instructed Him to meditate.</a:t>
            </a:r>
          </a:p>
          <a:p>
            <a:r>
              <a:rPr lang="en-US" baseline="0" smtClean="0"/>
              <a:t>So, Brahma was meditating for a long time..</a:t>
            </a:r>
          </a:p>
          <a:p>
            <a:endParaRPr lang="en-US" baseline="0" smtClean="0"/>
          </a:p>
          <a:p>
            <a:r>
              <a:rPr lang="en-US" baseline="0" smtClean="0"/>
              <a:t>Then Krishna’s flute sound came again!.</a:t>
            </a:r>
          </a:p>
          <a:p>
            <a:r>
              <a:rPr lang="en-US" baseline="0" smtClean="0"/>
              <a:t>He gave the GOPALA MANTRA thru SARASVATI</a:t>
            </a:r>
          </a:p>
          <a:p>
            <a:r>
              <a:rPr lang="en-US" baseline="0" smtClean="0"/>
              <a:t>The He gave the KAMA GAYATRI.</a:t>
            </a:r>
          </a:p>
          <a:p>
            <a:endParaRPr lang="en-US" baseline="0" smtClean="0"/>
          </a:p>
          <a:p>
            <a:r>
              <a:rPr lang="en-US" baseline="0" smtClean="0"/>
              <a:t>Then by the flute, Krishna then gave the whole knowledge of creation to Lord Brahma.</a:t>
            </a:r>
          </a:p>
          <a:p>
            <a:endParaRPr lang="en-US" baseline="0" smtClean="0"/>
          </a:p>
          <a:p>
            <a:r>
              <a:rPr lang="en-US" baseline="0" smtClean="0"/>
              <a:t>But can one easily hear HIS flute sound?</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Surely the pure devotees of Krishna can hear HIS flute...</a:t>
            </a:r>
          </a:p>
          <a:p>
            <a:r>
              <a:rPr lang="en-US" smtClean="0"/>
              <a:t>Can a Yogi hear this?</a:t>
            </a:r>
          </a:p>
          <a:p>
            <a:r>
              <a:rPr lang="en-US" smtClean="0"/>
              <a:t>NO..</a:t>
            </a:r>
          </a:p>
          <a:p>
            <a:endParaRPr lang="en-US" smtClean="0"/>
          </a:p>
          <a:p>
            <a:r>
              <a:rPr lang="en-US" smtClean="0"/>
              <a:t>What</a:t>
            </a:r>
            <a:r>
              <a:rPr lang="en-US" baseline="0" smtClean="0"/>
              <a:t> does a Yogi hear when they mediatate very sincerely for thousand of their life time?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11.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file:///C:\GokulBhajan\Clips%20-%20Videos\H-13-Brahma%20Samhita.mp4"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audio" Target="file:///C:\GokulBhajan\BaseTracks\D-39-Swagatam%20Krishna%202%20-%20Base.mp3" TargetMode="External"/><Relationship Id="rId6" Type="http://schemas.openxmlformats.org/officeDocument/2006/relationships/image" Target="../media/image63.png"/><Relationship Id="rId5" Type="http://schemas.openxmlformats.org/officeDocument/2006/relationships/slide" Target="slide6.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file:///C:\GokulBhajan\SlokaAudio\BS-31-Alola-Candraka.mp3" TargetMode="External"/><Relationship Id="rId5" Type="http://schemas.openxmlformats.org/officeDocument/2006/relationships/image" Target="../media/image67.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file:///C:\GokulBhajan\SlokaAudio\BS-30-Venum%20Kvanandam.mp3"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audio" Target="file:///C:\GokulBhajan\BaseTracks\E-94-Premadam%20Ca%20Me%20-%20Base.mp3" TargetMode="External"/><Relationship Id="rId5" Type="http://schemas.openxmlformats.org/officeDocument/2006/relationships/image" Target="../media/image78.pn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audio" Target="file:///C:\GokulBhajan\BaseTracks\F-05-O%20Radhe%20Jaya%20Radhe%20-%20Base.mp3" TargetMode="External"/><Relationship Id="rId5" Type="http://schemas.openxmlformats.org/officeDocument/2006/relationships/image" Target="../media/image77.jpe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88.jpe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file:///C:\GokulBhajan\Clips%20-%20Videos\H-13-Brahma%20Samhita.mp4"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351</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Jul 24</a:t>
            </a:r>
          </a:p>
          <a:p>
            <a:pPr algn="ctr">
              <a:defRPr/>
            </a:pPr>
            <a:r>
              <a:rPr lang="en-US" sz="3600" smtClean="0">
                <a:solidFill>
                  <a:srgbClr val="FFC000"/>
                </a:solidFill>
              </a:rPr>
              <a:t>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11268" name="Picture 4" descr="http://www.lumbinitrust.org/files/includes/images/uploads-images-thumbs-ec50cdfc790137b4.27414190.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6" name="TextBox 5"/>
          <p:cNvSpPr txBox="1"/>
          <p:nvPr/>
        </p:nvSpPr>
        <p:spPr>
          <a:xfrm>
            <a:off x="6400800" y="361950"/>
            <a:ext cx="2514600" cy="1815882"/>
          </a:xfrm>
          <a:prstGeom prst="rect">
            <a:avLst/>
          </a:prstGeom>
          <a:noFill/>
        </p:spPr>
        <p:txBody>
          <a:bodyPr wrap="square" rtlCol="0">
            <a:spAutoFit/>
          </a:bodyPr>
          <a:lstStyle/>
          <a:p>
            <a:r>
              <a:rPr lang="en-US" sz="2800" smtClean="0"/>
              <a:t>What do yogis hear in stages of their meditation?</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72706" name="Picture 2" descr="http://www.indiamike.com/files/images/40/09/21/temple-bells-bateshwar.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5" name="TextBox 4"/>
          <p:cNvSpPr txBox="1"/>
          <p:nvPr/>
        </p:nvSpPr>
        <p:spPr>
          <a:xfrm>
            <a:off x="838200" y="1428750"/>
            <a:ext cx="684803" cy="584775"/>
          </a:xfrm>
          <a:prstGeom prst="rect">
            <a:avLst/>
          </a:prstGeom>
          <a:noFill/>
        </p:spPr>
        <p:txBody>
          <a:bodyPr wrap="none" rtlCol="0">
            <a:spAutoFit/>
          </a:bodyPr>
          <a:lstStyle/>
          <a:p>
            <a:r>
              <a:rPr lang="en-US" sz="3200" smtClean="0">
                <a:solidFill>
                  <a:srgbClr val="FFFF00"/>
                </a:solidFill>
              </a:rPr>
              <a:t>(1)</a:t>
            </a:r>
            <a:endParaRPr lang="en-US" sz="320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73730" name="Picture 2" descr="http://4.bp.blogspot.com/_t-zFMe3ahlY/S5OER0XXVEI/AAAAAAAAC3Y/12UgRi2hGto/s400/ChionInBell.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74754" name="Picture 2" descr="http://www.antiques.com/vendor_item_images/ori__1750231205_1123385_Antique_Japanese_Meiji_Period_Zen_Buddhist_Temple_Bell1.jpg"/>
          <p:cNvPicPr>
            <a:picLocks noChangeAspect="1" noChangeArrowheads="1"/>
          </p:cNvPicPr>
          <p:nvPr/>
        </p:nvPicPr>
        <p:blipFill>
          <a:blip r:embed="rId3" cstate="print"/>
          <a:srcRect/>
          <a:stretch>
            <a:fillRect/>
          </a:stretch>
        </p:blipFill>
        <p:spPr bwMode="auto">
          <a:xfrm>
            <a:off x="0" y="0"/>
            <a:ext cx="9144000" cy="534924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14</a:t>
            </a:fld>
            <a:endParaRPr lang="en-US"/>
          </a:p>
        </p:txBody>
      </p:sp>
      <p:pic>
        <p:nvPicPr>
          <p:cNvPr id="9218" name="Picture 2" descr="http://www.ultimatechase.com/chase_accounts/Images/Conch_Shell_Photo_Shoot/091607_Conch_Shoot_307.jpg"/>
          <p:cNvPicPr>
            <a:picLocks noChangeAspect="1" noChangeArrowheads="1"/>
          </p:cNvPicPr>
          <p:nvPr/>
        </p:nvPicPr>
        <p:blipFill>
          <a:blip r:embed="rId3" cstate="print"/>
          <a:srcRect b="5500"/>
          <a:stretch>
            <a:fillRect/>
          </a:stretch>
        </p:blipFill>
        <p:spPr bwMode="auto">
          <a:xfrm>
            <a:off x="0" y="0"/>
            <a:ext cx="9144000" cy="5143500"/>
          </a:xfrm>
          <a:prstGeom prst="rect">
            <a:avLst/>
          </a:prstGeom>
          <a:noFill/>
        </p:spPr>
      </p:pic>
      <p:sp>
        <p:nvSpPr>
          <p:cNvPr id="4" name="TextBox 3"/>
          <p:cNvSpPr txBox="1"/>
          <p:nvPr/>
        </p:nvSpPr>
        <p:spPr>
          <a:xfrm>
            <a:off x="152400" y="133350"/>
            <a:ext cx="684803" cy="584775"/>
          </a:xfrm>
          <a:prstGeom prst="rect">
            <a:avLst/>
          </a:prstGeom>
          <a:noFill/>
        </p:spPr>
        <p:txBody>
          <a:bodyPr wrap="none" rtlCol="0">
            <a:spAutoFit/>
          </a:bodyPr>
          <a:lstStyle/>
          <a:p>
            <a:r>
              <a:rPr lang="en-US" sz="3200" smtClean="0">
                <a:solidFill>
                  <a:srgbClr val="FFFF00"/>
                </a:solidFill>
              </a:rPr>
              <a:t>(2)</a:t>
            </a:r>
            <a:endParaRPr lang="en-US" sz="320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15</a:t>
            </a:fld>
            <a:endParaRPr lang="en-US"/>
          </a:p>
        </p:txBody>
      </p:sp>
      <p:pic>
        <p:nvPicPr>
          <p:cNvPr id="10242" name="Picture 2" descr="http://3.bp.blogspot.com/-YXZGyDk9ZRc/UoZtqPgjsSI/AAAAAAAAAUY/UBBwfxnkOG4/s1600/to+paint+175.jpg"/>
          <p:cNvPicPr>
            <a:picLocks noChangeAspect="1" noChangeArrowheads="1"/>
          </p:cNvPicPr>
          <p:nvPr/>
        </p:nvPicPr>
        <p:blipFill>
          <a:blip r:embed="rId2" cstate="print"/>
          <a:srcRect b="18889"/>
          <a:stretch>
            <a:fillRect/>
          </a:stretch>
        </p:blipFill>
        <p:spPr bwMode="auto">
          <a:xfrm>
            <a:off x="-2" y="0"/>
            <a:ext cx="9144001" cy="5143500"/>
          </a:xfrm>
          <a:prstGeom prst="rect">
            <a:avLst/>
          </a:prstGeom>
          <a:noFill/>
        </p:spPr>
      </p:pic>
      <p:sp>
        <p:nvSpPr>
          <p:cNvPr id="4" name="TextBox 3"/>
          <p:cNvSpPr txBox="1"/>
          <p:nvPr/>
        </p:nvSpPr>
        <p:spPr>
          <a:xfrm>
            <a:off x="228600" y="209550"/>
            <a:ext cx="684803" cy="584775"/>
          </a:xfrm>
          <a:prstGeom prst="rect">
            <a:avLst/>
          </a:prstGeom>
          <a:noFill/>
        </p:spPr>
        <p:txBody>
          <a:bodyPr wrap="none" rtlCol="0">
            <a:spAutoFit/>
          </a:bodyPr>
          <a:lstStyle/>
          <a:p>
            <a:r>
              <a:rPr lang="en-US" sz="3200" smtClean="0"/>
              <a:t>(4)</a:t>
            </a:r>
            <a:endParaRPr lang="en-US" sz="32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sp>
        <p:nvSpPr>
          <p:cNvPr id="5" name="TextBox 4"/>
          <p:cNvSpPr txBox="1"/>
          <p:nvPr/>
        </p:nvSpPr>
        <p:spPr>
          <a:xfrm>
            <a:off x="152400" y="895350"/>
            <a:ext cx="684803" cy="584775"/>
          </a:xfrm>
          <a:prstGeom prst="rect">
            <a:avLst/>
          </a:prstGeom>
          <a:noFill/>
        </p:spPr>
        <p:txBody>
          <a:bodyPr wrap="none" rtlCol="0">
            <a:spAutoFit/>
          </a:bodyPr>
          <a:lstStyle/>
          <a:p>
            <a:r>
              <a:rPr lang="en-US" sz="3200" smtClean="0"/>
              <a:t>(7)</a:t>
            </a:r>
            <a:endParaRPr lang="en-US" sz="3200"/>
          </a:p>
        </p:txBody>
      </p:sp>
      <p:pic>
        <p:nvPicPr>
          <p:cNvPr id="68610" name="Picture 2" descr="http://www.makeaflute.com/images/msflut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6" name="TextBox 5"/>
          <p:cNvSpPr txBox="1"/>
          <p:nvPr/>
        </p:nvSpPr>
        <p:spPr>
          <a:xfrm>
            <a:off x="228600" y="209550"/>
            <a:ext cx="684803" cy="584775"/>
          </a:xfrm>
          <a:prstGeom prst="rect">
            <a:avLst/>
          </a:prstGeom>
          <a:noFill/>
        </p:spPr>
        <p:txBody>
          <a:bodyPr wrap="none" rtlCol="0">
            <a:spAutoFit/>
          </a:bodyPr>
          <a:lstStyle/>
          <a:p>
            <a:r>
              <a:rPr lang="en-US" sz="3200" smtClean="0"/>
              <a:t>(5)</a:t>
            </a:r>
            <a:endParaRPr lang="en-US" sz="3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juanmanuelmaldonado.com/blog/wp-content/uploads/2012/06/trumpet.png"/>
          <p:cNvPicPr>
            <a:picLocks noChangeAspect="1" noChangeArrowheads="1"/>
          </p:cNvPicPr>
          <p:nvPr/>
        </p:nvPicPr>
        <p:blipFill>
          <a:blip r:embed="rId3" cstate="print"/>
          <a:srcRect/>
          <a:stretch>
            <a:fillRect/>
          </a:stretch>
        </p:blipFill>
        <p:spPr bwMode="auto">
          <a:xfrm>
            <a:off x="-1" y="0"/>
            <a:ext cx="9143999"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sp>
        <p:nvSpPr>
          <p:cNvPr id="4" name="TextBox 3"/>
          <p:cNvSpPr txBox="1"/>
          <p:nvPr/>
        </p:nvSpPr>
        <p:spPr>
          <a:xfrm>
            <a:off x="228600" y="209550"/>
            <a:ext cx="684803" cy="584775"/>
          </a:xfrm>
          <a:prstGeom prst="rect">
            <a:avLst/>
          </a:prstGeom>
          <a:noFill/>
        </p:spPr>
        <p:txBody>
          <a:bodyPr wrap="none" rtlCol="0">
            <a:spAutoFit/>
          </a:bodyPr>
          <a:lstStyle/>
          <a:p>
            <a:r>
              <a:rPr lang="en-US" sz="3200" smtClean="0"/>
              <a:t>(6)</a:t>
            </a:r>
            <a:endParaRPr lang="en-US" sz="32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18</a:t>
            </a:fld>
            <a:endParaRPr lang="en-US"/>
          </a:p>
        </p:txBody>
      </p:sp>
      <p:sp>
        <p:nvSpPr>
          <p:cNvPr id="4" name="TextBox 3"/>
          <p:cNvSpPr txBox="1"/>
          <p:nvPr/>
        </p:nvSpPr>
        <p:spPr>
          <a:xfrm>
            <a:off x="228600" y="209550"/>
            <a:ext cx="684803" cy="584775"/>
          </a:xfrm>
          <a:prstGeom prst="rect">
            <a:avLst/>
          </a:prstGeom>
          <a:noFill/>
        </p:spPr>
        <p:txBody>
          <a:bodyPr wrap="none" rtlCol="0">
            <a:spAutoFit/>
          </a:bodyPr>
          <a:lstStyle/>
          <a:p>
            <a:r>
              <a:rPr lang="en-US" sz="3200" smtClean="0"/>
              <a:t>(3)</a:t>
            </a:r>
            <a:endParaRPr lang="en-US" sz="3200"/>
          </a:p>
        </p:txBody>
      </p:sp>
      <p:pic>
        <p:nvPicPr>
          <p:cNvPr id="3" name="Picture 2" descr="http://ak9.picdn.net/shutterstock/videos/8749246/preview/stock-footage-time-lapse-volatile-rumbling-storm-clouds-erupt-over-mountain-range-k-uhd-x.jpg"/>
          <p:cNvPicPr>
            <a:picLocks noChangeAspect="1" noChangeArrowheads="1"/>
          </p:cNvPicPr>
          <p:nvPr/>
        </p:nvPicPr>
        <p:blipFill>
          <a:blip r:embed="rId3" cstate="print"/>
          <a:srcRect/>
          <a:stretch>
            <a:fillRect/>
          </a:stretch>
        </p:blipFill>
        <p:spPr bwMode="auto">
          <a:xfrm>
            <a:off x="-1" y="0"/>
            <a:ext cx="9184817" cy="5143500"/>
          </a:xfrm>
          <a:prstGeom prst="rect">
            <a:avLst/>
          </a:prstGeom>
          <a:noFill/>
        </p:spPr>
      </p:pic>
      <p:sp>
        <p:nvSpPr>
          <p:cNvPr id="6" name="TextBox 5"/>
          <p:cNvSpPr txBox="1"/>
          <p:nvPr/>
        </p:nvSpPr>
        <p:spPr>
          <a:xfrm>
            <a:off x="381000" y="361950"/>
            <a:ext cx="684803" cy="584775"/>
          </a:xfrm>
          <a:prstGeom prst="rect">
            <a:avLst/>
          </a:prstGeom>
          <a:noFill/>
        </p:spPr>
        <p:txBody>
          <a:bodyPr wrap="none" rtlCol="0">
            <a:spAutoFit/>
          </a:bodyPr>
          <a:lstStyle/>
          <a:p>
            <a:r>
              <a:rPr lang="en-US" sz="3200" smtClean="0"/>
              <a:t>(7)</a:t>
            </a:r>
            <a:endParaRPr lang="en-US" sz="3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19</a:t>
            </a:fld>
            <a:endParaRPr lang="en-US"/>
          </a:p>
        </p:txBody>
      </p:sp>
      <p:pic>
        <p:nvPicPr>
          <p:cNvPr id="123906" name="Picture 2" descr="http://www.patrickbrinksma.nl/wp-content/uploads/2010/06/iamgod.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4" name="Picture 4" descr="http://vicd108.files.wordpress.com/2013/06/the_yogi_attains_siddhi_op89.jpg"/>
          <p:cNvPicPr>
            <a:picLocks noChangeAspect="1" noChangeArrowheads="1"/>
          </p:cNvPicPr>
          <p:nvPr/>
        </p:nvPicPr>
        <p:blipFill>
          <a:blip r:embed="rId3" cstate="print"/>
          <a:srcRect/>
          <a:stretch>
            <a:fillRect/>
          </a:stretch>
        </p:blipFill>
        <p:spPr bwMode="auto">
          <a:xfrm>
            <a:off x="3352800" y="1428750"/>
            <a:ext cx="2181651" cy="29718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0"/>
          </p:nvPr>
        </p:nvSpPr>
        <p:spPr bwMode="auto">
          <a:noFill/>
          <a:ln>
            <a:miter lim="800000"/>
            <a:headEnd/>
            <a:tailEnd/>
          </a:ln>
        </p:spPr>
        <p:txBody>
          <a:bodyPr/>
          <a:lstStyle/>
          <a:p>
            <a:fld id="{823ED2A1-A06E-4B3D-AF1C-267A44CA5D83}" type="slidenum">
              <a:rPr lang="en-US" smtClean="0">
                <a:latin typeface="Arial" charset="0"/>
                <a:ea typeface="MS PGothic" pitchFamily="34" charset="-128"/>
              </a:rPr>
              <a:pPr/>
              <a:t>2</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285750"/>
            <a:ext cx="5638800" cy="4446588"/>
          </a:xfrm>
          <a:prstGeom prst="rect">
            <a:avLst/>
          </a:prstGeom>
          <a:noFill/>
          <a:ln w="9525">
            <a:noFill/>
            <a:miter lim="800000"/>
            <a:headEnd/>
            <a:tailEnd/>
          </a:ln>
        </p:spPr>
        <p:txBody>
          <a:bodyPr anchor="ctr">
            <a:spAutoFit/>
          </a:bodyPr>
          <a:lstStyle/>
          <a:p>
            <a:pPr eaLnBrk="0" hangingPunct="0">
              <a:tabLst>
                <a:tab pos="457200" algn="l"/>
              </a:tabLst>
            </a:pPr>
            <a:r>
              <a:rPr lang="fi-FI" sz="2400">
                <a:solidFill>
                  <a:srgbClr val="FFC000"/>
                </a:solidFill>
              </a:rPr>
              <a:t>Jaya Rādha Mādhava </a:t>
            </a:r>
          </a:p>
          <a:p>
            <a:pPr eaLnBrk="0" hangingPunct="0">
              <a:tabLst>
                <a:tab pos="457200" algn="l"/>
              </a:tabLst>
            </a:pPr>
            <a:r>
              <a:rPr lang="fi-FI" sz="2400">
                <a:solidFill>
                  <a:srgbClr val="FFC000"/>
                </a:solidFill>
              </a:rPr>
              <a:t>	Jaya Kunja Vihārī</a:t>
            </a:r>
          </a:p>
          <a:p>
            <a:pPr eaLnBrk="0" hangingPunct="0">
              <a:tabLst>
                <a:tab pos="457200" algn="l"/>
              </a:tabLst>
            </a:pPr>
            <a:endParaRPr lang="en-US" sz="1000">
              <a:solidFill>
                <a:srgbClr val="FFFF00"/>
              </a:solidFill>
            </a:endParaRPr>
          </a:p>
          <a:p>
            <a:pPr eaLnBrk="0" hangingPunct="0">
              <a:tabLst>
                <a:tab pos="457200" algn="l"/>
              </a:tabLst>
            </a:pPr>
            <a:r>
              <a:rPr lang="fi-FI" sz="2400">
                <a:solidFill>
                  <a:srgbClr val="FFFF00"/>
                </a:solidFill>
              </a:rPr>
              <a:t>Jaya Gopī Jana Vallabha </a:t>
            </a:r>
          </a:p>
          <a:p>
            <a:pPr eaLnBrk="0" hangingPunct="0">
              <a:tabLst>
                <a:tab pos="457200" algn="l"/>
              </a:tabLst>
            </a:pPr>
            <a:r>
              <a:rPr lang="fi-FI" sz="2400">
                <a:solidFill>
                  <a:srgbClr val="FFFF00"/>
                </a:solidFill>
              </a:rPr>
              <a:t>	Jaya Giri Vara Dhārī 	... (Jaya)</a:t>
            </a:r>
            <a:endParaRPr lang="en-US" sz="1000">
              <a:solidFill>
                <a:srgbClr val="FFFF00"/>
              </a:solidFill>
            </a:endParaRPr>
          </a:p>
          <a:p>
            <a:pPr eaLnBrk="0" hangingPunct="0">
              <a:tabLst>
                <a:tab pos="457200" algn="l"/>
              </a:tabLst>
            </a:pPr>
            <a:endParaRPr lang="fi-FI" sz="1400">
              <a:solidFill>
                <a:srgbClr val="FFFF00"/>
              </a:solidFill>
            </a:endParaRPr>
          </a:p>
          <a:p>
            <a:pPr eaLnBrk="0" hangingPunct="0">
              <a:tabLst>
                <a:tab pos="457200" algn="l"/>
              </a:tabLst>
            </a:pPr>
            <a:r>
              <a:rPr lang="fi-FI" sz="2400">
                <a:solidFill>
                  <a:schemeClr val="bg1"/>
                </a:solidFill>
              </a:rPr>
              <a:t>Yaśodā Nandana Vraja Jana Ranjana</a:t>
            </a:r>
            <a:endParaRPr lang="en-US" sz="1000">
              <a:solidFill>
                <a:schemeClr val="bg1"/>
              </a:solidFill>
            </a:endParaRPr>
          </a:p>
          <a:p>
            <a:pPr eaLnBrk="0" hangingPunct="0">
              <a:tabLst>
                <a:tab pos="457200" algn="l"/>
              </a:tabLst>
            </a:pPr>
            <a:r>
              <a:rPr lang="fi-FI" sz="2400">
                <a:solidFill>
                  <a:schemeClr val="bg1"/>
                </a:solidFill>
              </a:rPr>
              <a:t>Yamunā tīra Vana Cāri          ... (Jaya)</a:t>
            </a:r>
          </a:p>
          <a:p>
            <a:pPr eaLnBrk="0" hangingPunct="0">
              <a:tabLst>
                <a:tab pos="457200" algn="l"/>
              </a:tabLst>
            </a:pPr>
            <a:endParaRPr lang="en-US" sz="1000"/>
          </a:p>
          <a:p>
            <a:pPr eaLnBrk="0" hangingPunct="0">
              <a:tabLst>
                <a:tab pos="457200" algn="l"/>
              </a:tabLst>
            </a:pPr>
            <a:r>
              <a:rPr lang="sv-SE" sz="2400">
                <a:solidFill>
                  <a:srgbClr val="FF9900"/>
                </a:solidFill>
              </a:rPr>
              <a:t>[ Hare Krishna Hare Krishna </a:t>
            </a:r>
          </a:p>
          <a:p>
            <a:pPr eaLnBrk="0" hangingPunct="0">
              <a:tabLst>
                <a:tab pos="457200" algn="l"/>
              </a:tabLst>
            </a:pPr>
            <a:r>
              <a:rPr lang="sv-SE" sz="2400">
                <a:solidFill>
                  <a:srgbClr val="FF9900"/>
                </a:solidFill>
              </a:rPr>
              <a:t>  Krishna Krishna Hare Hare</a:t>
            </a:r>
            <a:endParaRPr lang="en-US" sz="1000">
              <a:solidFill>
                <a:srgbClr val="FF9900"/>
              </a:solidFill>
            </a:endParaRPr>
          </a:p>
          <a:p>
            <a:pPr eaLnBrk="0" hangingPunct="0">
              <a:tabLst>
                <a:tab pos="457200" algn="l"/>
              </a:tabLst>
            </a:pPr>
            <a:r>
              <a:rPr lang="sv-SE" sz="2400">
                <a:solidFill>
                  <a:srgbClr val="FF9900"/>
                </a:solidFill>
              </a:rPr>
              <a:t>  Hare Rāma Hare Rāma </a:t>
            </a:r>
          </a:p>
          <a:p>
            <a:pPr eaLnBrk="0" hangingPunct="0">
              <a:tabLst>
                <a:tab pos="457200" algn="l"/>
              </a:tabLst>
            </a:pPr>
            <a:r>
              <a:rPr lang="sv-SE" sz="2400">
                <a:solidFill>
                  <a:srgbClr val="FF9900"/>
                </a:solidFill>
              </a:rPr>
              <a:t>  Rāma Rāma Hare Hare ]</a:t>
            </a:r>
            <a:endParaRPr lang="sv-SE" sz="3200">
              <a:solidFill>
                <a:srgbClr val="FF9900"/>
              </a:solidFill>
            </a:endParaRPr>
          </a:p>
        </p:txBody>
      </p:sp>
      <p:pic>
        <p:nvPicPr>
          <p:cNvPr id="6148" name="Picture 2"/>
          <p:cNvPicPr>
            <a:picLocks noChangeAspect="1" noChangeArrowheads="1"/>
          </p:cNvPicPr>
          <p:nvPr/>
        </p:nvPicPr>
        <p:blipFill>
          <a:blip r:embed="rId3" cstate="print"/>
          <a:srcRect l="9375" r="15625"/>
          <a:stretch>
            <a:fillRect/>
          </a:stretch>
        </p:blipFill>
        <p:spPr bwMode="auto">
          <a:xfrm>
            <a:off x="152400" y="133350"/>
            <a:ext cx="2590800" cy="2590800"/>
          </a:xfrm>
          <a:prstGeom prst="rect">
            <a:avLst/>
          </a:prstGeom>
          <a:noFill/>
          <a:ln w="9525">
            <a:noFill/>
            <a:miter lim="800000"/>
            <a:headEnd/>
            <a:tailEnd/>
          </a:ln>
        </p:spPr>
      </p:pic>
      <p:sp>
        <p:nvSpPr>
          <p:cNvPr id="5" name="Rectangle 4"/>
          <p:cNvSpPr/>
          <p:nvPr/>
        </p:nvSpPr>
        <p:spPr>
          <a:xfrm>
            <a:off x="2895600" y="0"/>
            <a:ext cx="76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125954" name="Picture 2" descr="http://i269.photobucket.com/albums/jj75/gcelliot/Myspace%20Pics/GOD_IS_GOD_I_Am_Not_By_SG.jpg"/>
          <p:cNvPicPr>
            <a:picLocks noChangeAspect="1" noChangeArrowheads="1"/>
          </p:cNvPicPr>
          <p:nvPr/>
        </p:nvPicPr>
        <p:blipFill>
          <a:blip r:embed="rId2" cstate="print"/>
          <a:srcRect t="7090" b="9328"/>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122882" name="Picture 2" descr="http://paulhetland.com/wp-content/uploads/2015/04/fork.jpg"/>
          <p:cNvPicPr>
            <a:picLocks noChangeAspect="1" noChangeArrowheads="1"/>
          </p:cNvPicPr>
          <p:nvPr/>
        </p:nvPicPr>
        <p:blipFill>
          <a:blip r:embed="rId2" cstate="print"/>
          <a:srcRect b="12963"/>
          <a:stretch>
            <a:fillRect/>
          </a:stretch>
        </p:blipFill>
        <p:spPr bwMode="auto">
          <a:xfrm>
            <a:off x="0" y="0"/>
            <a:ext cx="9144000" cy="5143500"/>
          </a:xfrm>
          <a:prstGeom prst="rect">
            <a:avLst/>
          </a:prstGeom>
          <a:noFill/>
        </p:spPr>
      </p:pic>
      <p:sp>
        <p:nvSpPr>
          <p:cNvPr id="4" name="TextBox 3"/>
          <p:cNvSpPr txBox="1"/>
          <p:nvPr/>
        </p:nvSpPr>
        <p:spPr>
          <a:xfrm>
            <a:off x="381000" y="133350"/>
            <a:ext cx="8532720" cy="830997"/>
          </a:xfrm>
          <a:prstGeom prst="rect">
            <a:avLst/>
          </a:prstGeom>
          <a:noFill/>
        </p:spPr>
        <p:txBody>
          <a:bodyPr wrap="none" rtlCol="0">
            <a:spAutoFit/>
          </a:bodyPr>
          <a:lstStyle/>
          <a:p>
            <a:pPr algn="ctr"/>
            <a:r>
              <a:rPr lang="en-US" sz="24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To reach Krishna, there is only one path you should take </a:t>
            </a:r>
          </a:p>
          <a:p>
            <a:pPr algn="ctr"/>
            <a:r>
              <a:rPr lang="en-US" sz="24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Path of Bhakti..</a:t>
            </a:r>
            <a:endParaRPr lang="en-US" sz="24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120834" name="Picture 2" descr="http://image.patriotpost.us/2010-09-20-brief.jpg"/>
          <p:cNvPicPr>
            <a:picLocks noChangeAspect="1" noChangeArrowheads="1"/>
          </p:cNvPicPr>
          <p:nvPr/>
        </p:nvPicPr>
        <p:blipFill>
          <a:blip r:embed="rId3" cstate="print"/>
          <a:srcRect b="5000"/>
          <a:stretch>
            <a:fillRect/>
          </a:stretch>
        </p:blipFill>
        <p:spPr bwMode="auto">
          <a:xfrm>
            <a:off x="0" y="0"/>
            <a:ext cx="9144000" cy="5143500"/>
          </a:xfrm>
          <a:prstGeom prst="rect">
            <a:avLst/>
          </a:prstGeom>
          <a:noFill/>
        </p:spPr>
      </p:pic>
      <p:pic>
        <p:nvPicPr>
          <p:cNvPr id="120836" name="Picture 4" descr="http://vicd108.files.wordpress.com/2013/06/the_yogi_attains_siddhi_op89.jpg"/>
          <p:cNvPicPr>
            <a:picLocks noChangeAspect="1" noChangeArrowheads="1"/>
          </p:cNvPicPr>
          <p:nvPr/>
        </p:nvPicPr>
        <p:blipFill>
          <a:blip r:embed="rId4" cstate="print"/>
          <a:srcRect/>
          <a:stretch>
            <a:fillRect/>
          </a:stretch>
        </p:blipFill>
        <p:spPr bwMode="auto">
          <a:xfrm>
            <a:off x="1" y="0"/>
            <a:ext cx="1676400" cy="2283558"/>
          </a:xfrm>
          <a:prstGeom prst="rect">
            <a:avLst/>
          </a:prstGeom>
          <a:noFill/>
          <a:effectLst>
            <a:softEdge rad="635000"/>
          </a:effectLst>
        </p:spPr>
      </p:pic>
      <p:pic>
        <p:nvPicPr>
          <p:cNvPr id="120838" name="Picture 6" descr="http://b.vimeocdn.com/ts/900/856/90085689_640.jpg"/>
          <p:cNvPicPr>
            <a:picLocks noChangeAspect="1" noChangeArrowheads="1"/>
          </p:cNvPicPr>
          <p:nvPr/>
        </p:nvPicPr>
        <p:blipFill>
          <a:blip r:embed="rId5" cstate="print"/>
          <a:srcRect/>
          <a:stretch>
            <a:fillRect/>
          </a:stretch>
        </p:blipFill>
        <p:spPr bwMode="auto">
          <a:xfrm>
            <a:off x="6096000" y="19050"/>
            <a:ext cx="3098800" cy="2324100"/>
          </a:xfrm>
          <a:prstGeom prst="rect">
            <a:avLst/>
          </a:prstGeom>
          <a:noFill/>
          <a:effectLst>
            <a:softEdge rad="635000"/>
          </a:effectLst>
        </p:spPr>
      </p:pic>
      <p:sp>
        <p:nvSpPr>
          <p:cNvPr id="6" name="TextBox 5"/>
          <p:cNvSpPr txBox="1"/>
          <p:nvPr/>
        </p:nvSpPr>
        <p:spPr>
          <a:xfrm>
            <a:off x="3886200" y="2876550"/>
            <a:ext cx="2696572" cy="338554"/>
          </a:xfrm>
          <a:prstGeom prst="rect">
            <a:avLst/>
          </a:prstGeom>
          <a:noFill/>
        </p:spPr>
        <p:txBody>
          <a:bodyPr wrap="none" rtlCol="0">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Which path will you take?</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20840" name="Picture 8" descr="http://files2.coloribus.com/files/adsarchive/part_1883/18835355/file/divyayog-ancient-yogis-1-600-13304.jpg"/>
          <p:cNvPicPr>
            <a:picLocks noChangeAspect="1" noChangeArrowheads="1"/>
          </p:cNvPicPr>
          <p:nvPr/>
        </p:nvPicPr>
        <p:blipFill>
          <a:blip r:embed="rId6" cstate="print"/>
          <a:srcRect/>
          <a:stretch>
            <a:fillRect/>
          </a:stretch>
        </p:blipFill>
        <p:spPr bwMode="auto">
          <a:xfrm>
            <a:off x="0" y="2038350"/>
            <a:ext cx="3876695" cy="2952750"/>
          </a:xfrm>
          <a:prstGeom prst="rect">
            <a:avLst/>
          </a:prstGeom>
          <a:noFill/>
          <a:effectLst>
            <a:softEdge rad="317500"/>
          </a:effectLst>
        </p:spPr>
      </p:pic>
      <p:pic>
        <p:nvPicPr>
          <p:cNvPr id="120842" name="Picture 10" descr="http://nitaaiyoga.com/wp-content/uploads/2010/11/1_muktatriveni-300x214.jpg"/>
          <p:cNvPicPr>
            <a:picLocks noChangeAspect="1" noChangeArrowheads="1"/>
          </p:cNvPicPr>
          <p:nvPr/>
        </p:nvPicPr>
        <p:blipFill>
          <a:blip r:embed="rId7" cstate="print"/>
          <a:srcRect l="9333" r="8000" b="28972"/>
          <a:stretch>
            <a:fillRect/>
          </a:stretch>
        </p:blipFill>
        <p:spPr bwMode="auto">
          <a:xfrm>
            <a:off x="6553200" y="2419350"/>
            <a:ext cx="2362200" cy="144780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cdn3.howtogeek.com/wp-content/uploads/gg/up/sshot4d43d6ff2d75e.jpg"/>
          <p:cNvPicPr>
            <a:picLocks noChangeAspect="1" noChangeArrowheads="1"/>
          </p:cNvPicPr>
          <p:nvPr/>
        </p:nvPicPr>
        <p:blipFill>
          <a:blip r:embed="rId3" cstate="print"/>
          <a:srcRect/>
          <a:stretch>
            <a:fillRect/>
          </a:stretch>
        </p:blipFill>
        <p:spPr bwMode="auto">
          <a:xfrm>
            <a:off x="0" y="51933"/>
            <a:ext cx="9144000" cy="5091568"/>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4" name="Picture 3" descr="http://i.ytimg.com/vi/3xEw8IplL1I/maxresdefault.jpg"/>
          <p:cNvPicPr>
            <a:picLocks noChangeAspect="1" noChangeArrowheads="1"/>
          </p:cNvPicPr>
          <p:nvPr/>
        </p:nvPicPr>
        <p:blipFill>
          <a:blip r:embed="rId4" cstate="print"/>
          <a:srcRect t="4846" r="60277" b="38117"/>
          <a:stretch>
            <a:fillRect/>
          </a:stretch>
        </p:blipFill>
        <p:spPr bwMode="auto">
          <a:xfrm>
            <a:off x="-1" y="590550"/>
            <a:ext cx="3141013" cy="2286000"/>
          </a:xfrm>
          <a:prstGeom prst="rect">
            <a:avLst/>
          </a:prstGeom>
          <a:noFill/>
          <a:effectLst>
            <a:softEdge rad="635000"/>
          </a:effectLst>
        </p:spPr>
      </p:pic>
      <p:sp>
        <p:nvSpPr>
          <p:cNvPr id="5" name="TextBox 4"/>
          <p:cNvSpPr txBox="1"/>
          <p:nvPr/>
        </p:nvSpPr>
        <p:spPr>
          <a:xfrm>
            <a:off x="0" y="4558725"/>
            <a:ext cx="91440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200" smtClean="0"/>
              <a:t>What happens when Krishna plays on His flute?</a:t>
            </a:r>
            <a:endParaRPr lang="en-US" sz="3200"/>
          </a:p>
        </p:txBody>
      </p:sp>
      <p:sp>
        <p:nvSpPr>
          <p:cNvPr id="6" name="Rectangle 5"/>
          <p:cNvSpPr/>
          <p:nvPr/>
        </p:nvSpPr>
        <p:spPr>
          <a:xfrm>
            <a:off x="5189071" y="0"/>
            <a:ext cx="3954929" cy="646331"/>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vi-VN" sz="3600" smtClean="0">
                <a:solidFill>
                  <a:srgbClr val="FFFF00"/>
                </a:solidFill>
              </a:rPr>
              <a:t>veṇuḿ kvaṇantam</a:t>
            </a:r>
            <a:endParaRPr lang="en-US" sz="36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descr="http://orig02.deviantart.net/1c26/f/2011/006/5/f/night_scene_by_osaelf-d36jx3g.jpg"/>
          <p:cNvPicPr>
            <a:picLocks noChangeAspect="1" noChangeArrowheads="1"/>
          </p:cNvPicPr>
          <p:nvPr/>
        </p:nvPicPr>
        <p:blipFill>
          <a:blip r:embed="rId3" cstate="print"/>
          <a:srcRect/>
          <a:stretch>
            <a:fillRect/>
          </a:stretch>
        </p:blipFill>
        <p:spPr bwMode="auto">
          <a:xfrm>
            <a:off x="0" y="1"/>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sp>
        <p:nvSpPr>
          <p:cNvPr id="5" name="TextBox 4"/>
          <p:cNvSpPr txBox="1"/>
          <p:nvPr/>
        </p:nvSpPr>
        <p:spPr>
          <a:xfrm>
            <a:off x="228600" y="1885950"/>
            <a:ext cx="1458028"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Tune-1:</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Picture 2" descr="https://s-media-cache-ak0.pinimg.com/236x/a8/cb/91/a8cb91e57b2865efe8b0819463884425.jpg"/>
          <p:cNvPicPr>
            <a:picLocks noChangeAspect="1" noChangeArrowheads="1"/>
          </p:cNvPicPr>
          <p:nvPr/>
        </p:nvPicPr>
        <p:blipFill>
          <a:blip r:embed="rId4" cstate="print"/>
          <a:srcRect/>
          <a:stretch>
            <a:fillRect/>
          </a:stretch>
        </p:blipFill>
        <p:spPr bwMode="auto">
          <a:xfrm flipH="1">
            <a:off x="6090074" y="631659"/>
            <a:ext cx="3053926" cy="3616492"/>
          </a:xfrm>
          <a:prstGeom prst="rect">
            <a:avLst/>
          </a:prstGeom>
          <a:noFill/>
          <a:effectLst>
            <a:softEdge rad="635000"/>
          </a:effectLst>
        </p:spPr>
      </p:pic>
      <p:pic>
        <p:nvPicPr>
          <p:cNvPr id="7" name="Picture 6" descr="http://i.ytimg.com/vi/3xEw8IplL1I/maxresdefault.jpg"/>
          <p:cNvPicPr>
            <a:picLocks noChangeAspect="1" noChangeArrowheads="1"/>
          </p:cNvPicPr>
          <p:nvPr/>
        </p:nvPicPr>
        <p:blipFill>
          <a:blip r:embed="rId5" cstate="print"/>
          <a:srcRect t="4846" r="60277" b="38117"/>
          <a:stretch>
            <a:fillRect/>
          </a:stretch>
        </p:blipFill>
        <p:spPr bwMode="auto">
          <a:xfrm>
            <a:off x="0" y="0"/>
            <a:ext cx="2743200" cy="1996476"/>
          </a:xfrm>
          <a:prstGeom prst="rect">
            <a:avLst/>
          </a:prstGeom>
          <a:noFill/>
          <a:effectLst>
            <a:softEdge rad="635000"/>
          </a:effectLst>
        </p:spPr>
      </p:pic>
      <p:pic>
        <p:nvPicPr>
          <p:cNvPr id="40962" name="Picture 2" descr="http://www.harekrsna.de/artikel/brahm2s.jpg"/>
          <p:cNvPicPr>
            <a:picLocks noChangeAspect="1" noChangeArrowheads="1"/>
          </p:cNvPicPr>
          <p:nvPr/>
        </p:nvPicPr>
        <p:blipFill>
          <a:blip r:embed="rId6" cstate="print"/>
          <a:srcRect/>
          <a:stretch>
            <a:fillRect/>
          </a:stretch>
        </p:blipFill>
        <p:spPr bwMode="auto">
          <a:xfrm>
            <a:off x="4419600" y="1352550"/>
            <a:ext cx="2057400" cy="3384136"/>
          </a:xfrm>
          <a:prstGeom prst="rect">
            <a:avLst/>
          </a:prstGeom>
          <a:noFill/>
          <a:effectLst>
            <a:softEdge rad="635000"/>
          </a:effectLst>
        </p:spPr>
      </p:pic>
      <p:pic>
        <p:nvPicPr>
          <p:cNvPr id="40966" name="Picture 6" descr="http://baggout.tiles.large.s3-ap-southeast-1.amazonaws.com/Redbag-Lord-Vishnu-Figure-Standing-Under-Sheshnag-Narayan-Statue-Ananta-Shesha-3-17741277-0582cf6b-9fa5-4971-8af6-b39d7bcc9994-jpg.jpg"/>
          <p:cNvPicPr>
            <a:picLocks noChangeAspect="1" noChangeArrowheads="1"/>
          </p:cNvPicPr>
          <p:nvPr/>
        </p:nvPicPr>
        <p:blipFill>
          <a:blip r:embed="rId7" cstate="print"/>
          <a:srcRect/>
          <a:stretch>
            <a:fillRect/>
          </a:stretch>
        </p:blipFill>
        <p:spPr bwMode="auto">
          <a:xfrm>
            <a:off x="2438400" y="1504950"/>
            <a:ext cx="1918218" cy="3492553"/>
          </a:xfrm>
          <a:prstGeom prst="rect">
            <a:avLst/>
          </a:prstGeom>
          <a:noFill/>
          <a:effectLst>
            <a:softEdge rad="635000"/>
          </a:effectLst>
        </p:spPr>
      </p:pic>
      <p:sp>
        <p:nvSpPr>
          <p:cNvPr id="10" name="Rectangle 9"/>
          <p:cNvSpPr/>
          <p:nvPr/>
        </p:nvSpPr>
        <p:spPr>
          <a:xfrm>
            <a:off x="0" y="4558725"/>
            <a:ext cx="9144000" cy="584775"/>
          </a:xfrm>
          <a:prstGeom prst="rect">
            <a:avLst/>
          </a:prstGeom>
        </p:spPr>
        <p:txBody>
          <a:bodyPr wrap="squar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Lord Brahma and Lord Siva's meditation is broken and they forget everything in astonishment and Lord Anantadeva sways His head like in hypnosis.</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checkerboard(across)">
                                      <p:cBhvr>
                                        <p:cTn id="7" dur="1000"/>
                                        <p:tgtEl>
                                          <p:spTgt spid="40966"/>
                                        </p:tgtEl>
                                      </p:cBhvr>
                                    </p:animEffect>
                                  </p:childTnLst>
                                </p:cTn>
                              </p:par>
                              <p:par>
                                <p:cTn id="8" presetID="5" presetClass="entr" presetSubtype="10"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checkerboard(across)">
                                      <p:cBhvr>
                                        <p:cTn id="10" dur="1000"/>
                                        <p:tgtEl>
                                          <p:spTgt spid="40962"/>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10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upload.wikimedia.org/wikipedia/commons/c/ce/Yamuna_River_Near_Allahabad.jpg"/>
          <p:cNvPicPr>
            <a:picLocks noChangeAspect="1" noChangeArrowheads="1"/>
          </p:cNvPicPr>
          <p:nvPr/>
        </p:nvPicPr>
        <p:blipFill>
          <a:blip r:embed="rId3" cstate="print"/>
          <a:srcRect/>
          <a:stretch>
            <a:fillRect/>
          </a:stretch>
        </p:blipFill>
        <p:spPr bwMode="auto">
          <a:xfrm>
            <a:off x="0" y="0"/>
            <a:ext cx="9144000" cy="516255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sp>
        <p:nvSpPr>
          <p:cNvPr id="5" name="TextBox 4"/>
          <p:cNvSpPr txBox="1"/>
          <p:nvPr/>
        </p:nvSpPr>
        <p:spPr>
          <a:xfrm>
            <a:off x="609600" y="1885950"/>
            <a:ext cx="1458028"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Tune-2:</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Rectangle 5"/>
          <p:cNvSpPr/>
          <p:nvPr/>
        </p:nvSpPr>
        <p:spPr>
          <a:xfrm>
            <a:off x="228600" y="4705350"/>
            <a:ext cx="3489417" cy="338554"/>
          </a:xfrm>
          <a:prstGeom prst="rect">
            <a:avLst/>
          </a:prstGeom>
        </p:spPr>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Yamuna to flow backwards</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7" name="Picture 6" descr="http://i.ytimg.com/vi/3xEw8IplL1I/maxresdefault.jpg"/>
          <p:cNvPicPr>
            <a:picLocks noChangeAspect="1" noChangeArrowheads="1"/>
          </p:cNvPicPr>
          <p:nvPr/>
        </p:nvPicPr>
        <p:blipFill>
          <a:blip r:embed="rId4" cstate="print"/>
          <a:srcRect t="4846" r="60277" b="38117"/>
          <a:stretch>
            <a:fillRect/>
          </a:stretch>
        </p:blipFill>
        <p:spPr bwMode="auto">
          <a:xfrm>
            <a:off x="0" y="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diamond(out)">
                                      <p:cBhvr>
                                        <p:cTn id="7" dur="2000"/>
                                        <p:tgtEl>
                                          <p:spTgt spid="90114"/>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farm8.staticflickr.com/7403/8809765269_f11b47b055_o_d.jpg"/>
          <p:cNvPicPr>
            <a:picLocks noChangeAspect="1" noChangeArrowheads="1"/>
          </p:cNvPicPr>
          <p:nvPr/>
        </p:nvPicPr>
        <p:blipFill>
          <a:blip r:embed="rId3" cstate="print"/>
          <a:srcRect b="3571"/>
          <a:stretch>
            <a:fillRect/>
          </a:stretch>
        </p:blipFill>
        <p:spPr bwMode="auto">
          <a:xfrm flipH="1">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sp>
        <p:nvSpPr>
          <p:cNvPr id="5" name="TextBox 4"/>
          <p:cNvSpPr txBox="1"/>
          <p:nvPr/>
        </p:nvSpPr>
        <p:spPr>
          <a:xfrm>
            <a:off x="152400" y="2114550"/>
            <a:ext cx="1458028"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Tune-3:</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Rectangle 5"/>
          <p:cNvSpPr/>
          <p:nvPr/>
        </p:nvSpPr>
        <p:spPr>
          <a:xfrm>
            <a:off x="228600" y="4705350"/>
            <a:ext cx="3357009" cy="338554"/>
          </a:xfrm>
          <a:prstGeom prst="rect">
            <a:avLst/>
          </a:prstGeom>
        </p:spPr>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the moon stops moving...</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8" descr="http://i.ytimg.com/vi/3xEw8IplL1I/maxresdefault.jpg"/>
          <p:cNvPicPr>
            <a:picLocks noChangeAspect="1" noChangeArrowheads="1"/>
          </p:cNvPicPr>
          <p:nvPr/>
        </p:nvPicPr>
        <p:blipFill>
          <a:blip r:embed="rId4" cstate="print"/>
          <a:srcRect t="4846" r="60277" b="38117"/>
          <a:stretch>
            <a:fillRect/>
          </a:stretch>
        </p:blipFill>
        <p:spPr bwMode="auto">
          <a:xfrm>
            <a:off x="0" y="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blinds(horizontal)">
                                      <p:cBhvr>
                                        <p:cTn id="7" dur="1000"/>
                                        <p:tgtEl>
                                          <p:spTgt spid="962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cf.cdn1.zepo.in/upload/stores/32228/promo.1.jpg"/>
          <p:cNvPicPr>
            <a:picLocks noChangeAspect="1" noChangeArrowheads="1"/>
          </p:cNvPicPr>
          <p:nvPr/>
        </p:nvPicPr>
        <p:blipFill>
          <a:blip r:embed="rId3" cstate="print"/>
          <a:srcRect t="20370"/>
          <a:stretch>
            <a:fillRect/>
          </a:stretch>
        </p:blipFill>
        <p:spPr bwMode="auto">
          <a:xfrm>
            <a:off x="0" y="1058"/>
            <a:ext cx="9144000" cy="5142442"/>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sp>
        <p:nvSpPr>
          <p:cNvPr id="5" name="TextBox 4"/>
          <p:cNvSpPr txBox="1"/>
          <p:nvPr/>
        </p:nvSpPr>
        <p:spPr>
          <a:xfrm>
            <a:off x="228600" y="1962150"/>
            <a:ext cx="1458028" cy="52322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Tune-4:</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Rectangle 5"/>
          <p:cNvSpPr/>
          <p:nvPr/>
        </p:nvSpPr>
        <p:spPr>
          <a:xfrm>
            <a:off x="228600" y="4705350"/>
            <a:ext cx="6403484" cy="338554"/>
          </a:xfrm>
          <a:prstGeom prst="rect">
            <a:avLst/>
          </a:prstGeom>
        </p:spPr>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the cows to run to Him in ecstacy, forgetting everything...</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7" name="Picture 6" descr="http://i.ytimg.com/vi/3xEw8IplL1I/maxresdefault.jpg"/>
          <p:cNvPicPr>
            <a:picLocks noChangeAspect="1" noChangeArrowheads="1"/>
          </p:cNvPicPr>
          <p:nvPr/>
        </p:nvPicPr>
        <p:blipFill>
          <a:blip r:embed="rId4" cstate="print"/>
          <a:srcRect t="4846" r="60277" b="38117"/>
          <a:stretch>
            <a:fillRect/>
          </a:stretch>
        </p:blipFill>
        <p:spPr bwMode="auto">
          <a:xfrm>
            <a:off x="0" y="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1000"/>
                                        <p:tgtEl>
                                          <p:spTgt spid="9318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84994" name="Picture 2" descr="http://theharekrishnamovement.files.wordpress.com/2013/07/gopis-looking-for-krishna.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
        <p:nvSpPr>
          <p:cNvPr id="5" name="TextBox 4"/>
          <p:cNvSpPr txBox="1"/>
          <p:nvPr/>
        </p:nvSpPr>
        <p:spPr>
          <a:xfrm>
            <a:off x="152400" y="1504950"/>
            <a:ext cx="1458028"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Tune-5:</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Rectangle 5"/>
          <p:cNvSpPr/>
          <p:nvPr/>
        </p:nvSpPr>
        <p:spPr>
          <a:xfrm>
            <a:off x="228600" y="4705350"/>
            <a:ext cx="4065537" cy="338554"/>
          </a:xfrm>
          <a:prstGeom prst="rect">
            <a:avLst/>
          </a:prstGeom>
        </p:spPr>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the gopis come running to Him...</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7" name="Picture 6" descr="http://i.ytimg.com/vi/3xEw8IplL1I/maxresdefault.jpg"/>
          <p:cNvPicPr>
            <a:picLocks noChangeAspect="1" noChangeArrowheads="1"/>
          </p:cNvPicPr>
          <p:nvPr/>
        </p:nvPicPr>
        <p:blipFill>
          <a:blip r:embed="rId3" cstate="print"/>
          <a:srcRect t="4846" r="60277" b="38117"/>
          <a:stretch>
            <a:fillRect/>
          </a:stretch>
        </p:blipFill>
        <p:spPr bwMode="auto">
          <a:xfrm>
            <a:off x="0" y="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amond(out)">
                                      <p:cBhvr>
                                        <p:cTn id="7" dur="2000"/>
                                        <p:tgtEl>
                                          <p:spTgt spid="84994"/>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wallpaperpixel.com/thumbnail/21/39/dreamy-waves-splashing-with--moon-planet-preview.jpg"/>
          <p:cNvPicPr>
            <a:picLocks noChangeAspect="1" noChangeArrowheads="1"/>
          </p:cNvPicPr>
          <p:nvPr/>
        </p:nvPicPr>
        <p:blipFill>
          <a:blip r:embed="rId2" cstate="print"/>
          <a:srcRect/>
          <a:stretch>
            <a:fillRect/>
          </a:stretch>
        </p:blipFill>
        <p:spPr bwMode="auto">
          <a:xfrm>
            <a:off x="0" y="-6531"/>
            <a:ext cx="9144000" cy="5150031"/>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sp>
        <p:nvSpPr>
          <p:cNvPr id="5" name="TextBox 4"/>
          <p:cNvSpPr txBox="1"/>
          <p:nvPr/>
        </p:nvSpPr>
        <p:spPr>
          <a:xfrm>
            <a:off x="304800" y="2724150"/>
            <a:ext cx="1458028"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Tune-6:</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Rectangle 5"/>
          <p:cNvSpPr/>
          <p:nvPr/>
        </p:nvSpPr>
        <p:spPr>
          <a:xfrm>
            <a:off x="228600" y="4705350"/>
            <a:ext cx="4714752" cy="338554"/>
          </a:xfrm>
          <a:prstGeom prst="rect">
            <a:avLst/>
          </a:prstGeom>
        </p:spPr>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Stones to melt and manifests autumn season..</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9330" name="Picture 2" descr="http://vina.cc/wp-content/uploads/2010/10/krishnapada.L.jpg"/>
          <p:cNvPicPr>
            <a:picLocks noChangeAspect="1" noChangeArrowheads="1"/>
          </p:cNvPicPr>
          <p:nvPr/>
        </p:nvPicPr>
        <p:blipFill>
          <a:blip r:embed="rId3" cstate="print"/>
          <a:srcRect/>
          <a:stretch>
            <a:fillRect/>
          </a:stretch>
        </p:blipFill>
        <p:spPr bwMode="auto">
          <a:xfrm>
            <a:off x="4191000" y="514350"/>
            <a:ext cx="4710547" cy="3542977"/>
          </a:xfrm>
          <a:prstGeom prst="ellipse">
            <a:avLst/>
          </a:prstGeom>
          <a:noFill/>
        </p:spPr>
      </p:pic>
      <p:pic>
        <p:nvPicPr>
          <p:cNvPr id="8" name="Picture 7" descr="http://i.ytimg.com/vi/3xEw8IplL1I/maxresdefault.jpg"/>
          <p:cNvPicPr>
            <a:picLocks noChangeAspect="1" noChangeArrowheads="1"/>
          </p:cNvPicPr>
          <p:nvPr/>
        </p:nvPicPr>
        <p:blipFill>
          <a:blip r:embed="rId4" cstate="print"/>
          <a:srcRect t="4846" r="60277" b="38117"/>
          <a:stretch>
            <a:fillRect/>
          </a:stretch>
        </p:blipFill>
        <p:spPr bwMode="auto">
          <a:xfrm>
            <a:off x="990600" y="20955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box(out)">
                                      <p:cBhvr>
                                        <p:cTn id="7" dur="1000"/>
                                        <p:tgtEl>
                                          <p:spTgt spid="99330"/>
                                        </p:tgtEl>
                                      </p:cBhvr>
                                    </p:animEffect>
                                  </p:childTnLst>
                                </p:cTn>
                              </p:par>
                              <p:par>
                                <p:cTn id="8" presetID="4" presetClass="entr" presetSubtype="32" fill="hold" nodeType="withEffect">
                                  <p:stCondLst>
                                    <p:cond delay="0"/>
                                  </p:stCondLst>
                                  <p:childTnLst>
                                    <p:set>
                                      <p:cBhvr>
                                        <p:cTn id="9" dur="1" fill="hold">
                                          <p:stCondLst>
                                            <p:cond delay="0"/>
                                          </p:stCondLst>
                                        </p:cTn>
                                        <p:tgtEl>
                                          <p:spTgt spid="38916"/>
                                        </p:tgtEl>
                                        <p:attrNameLst>
                                          <p:attrName>style.visibility</p:attrName>
                                        </p:attrNameLst>
                                      </p:cBhvr>
                                      <p:to>
                                        <p:strVal val="visible"/>
                                      </p:to>
                                    </p:set>
                                    <p:animEffect transition="in" filter="box(out)">
                                      <p:cBhvr>
                                        <p:cTn id="10" dur="1000"/>
                                        <p:tgtEl>
                                          <p:spTgt spid="38916"/>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out)">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a:t>
            </a:fld>
            <a:endParaRPr lang="en-US"/>
          </a:p>
        </p:txBody>
      </p:sp>
      <p:pic>
        <p:nvPicPr>
          <p:cNvPr id="5" name="Picture 2" descr="https://lh3.googleusercontent.com/-M-V_l8PuSU4/VWhdFNKA5OI/AAAAAAAAPnw/mk7HuQBC2Zw/s0/2015-05-29_14-35-26.jpg"/>
          <p:cNvPicPr>
            <a:picLocks noChangeAspect="1" noChangeArrowheads="1"/>
          </p:cNvPicPr>
          <p:nvPr/>
        </p:nvPicPr>
        <p:blipFill>
          <a:blip r:embed="rId3" cstate="print"/>
          <a:srcRect/>
          <a:stretch>
            <a:fillRect/>
          </a:stretch>
        </p:blipFill>
        <p:spPr bwMode="auto">
          <a:xfrm>
            <a:off x="0" y="0"/>
            <a:ext cx="3200400" cy="5143500"/>
          </a:xfrm>
          <a:prstGeom prst="rect">
            <a:avLst/>
          </a:prstGeom>
          <a:noFill/>
        </p:spPr>
      </p:pic>
      <p:pic>
        <p:nvPicPr>
          <p:cNvPr id="198662" name="Picture 6" descr="http://srath.com/wp-content/uploads/brighu4.jpg"/>
          <p:cNvPicPr>
            <a:picLocks noChangeAspect="1" noChangeArrowheads="1"/>
          </p:cNvPicPr>
          <p:nvPr/>
        </p:nvPicPr>
        <p:blipFill>
          <a:blip r:embed="rId4" cstate="print"/>
          <a:srcRect/>
          <a:stretch>
            <a:fillRect/>
          </a:stretch>
        </p:blipFill>
        <p:spPr bwMode="auto">
          <a:xfrm>
            <a:off x="3200400" y="0"/>
            <a:ext cx="2857499" cy="5143500"/>
          </a:xfrm>
          <a:prstGeom prst="rect">
            <a:avLst/>
          </a:prstGeom>
          <a:noFill/>
        </p:spPr>
      </p:pic>
      <p:sp>
        <p:nvSpPr>
          <p:cNvPr id="8" name="TextBox 7"/>
          <p:cNvSpPr txBox="1"/>
          <p:nvPr/>
        </p:nvSpPr>
        <p:spPr>
          <a:xfrm>
            <a:off x="3352800" y="4324350"/>
            <a:ext cx="2478564" cy="461665"/>
          </a:xfrm>
          <a:prstGeom prst="rect">
            <a:avLst/>
          </a:prstGeom>
          <a:noFill/>
        </p:spPr>
        <p:txBody>
          <a:bodyPr wrap="none" rtlCol="0">
            <a:spAutoFit/>
          </a:bodyPr>
          <a:lstStyle/>
          <a:p>
            <a:r>
              <a:rPr lang="en-US" sz="2400" smtClean="0">
                <a:ln w="18415" cmpd="sng">
                  <a:solidFill>
                    <a:srgbClr val="FFFFFF"/>
                  </a:solidFill>
                  <a:prstDash val="solid"/>
                </a:ln>
                <a:solidFill>
                  <a:srgbClr val="FFFFFF"/>
                </a:solidFill>
                <a:effectLst>
                  <a:outerShdw blurRad="63500" dir="3600000" algn="tl" rotWithShape="0">
                    <a:srgbClr val="000000">
                      <a:alpha val="70000"/>
                    </a:srgbClr>
                  </a:outerShdw>
                </a:effectLst>
              </a:rPr>
              <a:t>Brahma Samhita</a:t>
            </a: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2098" name="Picture 2" descr="http://www.androidpolice.com/wp-content/uploads/2014/06/nexusae0_YouTube-icon-full_color.png">
            <a:hlinkClick r:id="rId5" action="ppaction://hlinkfile"/>
          </p:cNvPr>
          <p:cNvPicPr>
            <a:picLocks noChangeAspect="1" noChangeArrowheads="1"/>
          </p:cNvPicPr>
          <p:nvPr/>
        </p:nvPicPr>
        <p:blipFill>
          <a:blip r:embed="rId6" cstate="print"/>
          <a:srcRect/>
          <a:stretch>
            <a:fillRect/>
          </a:stretch>
        </p:blipFill>
        <p:spPr bwMode="auto">
          <a:xfrm>
            <a:off x="6727370" y="4210794"/>
            <a:ext cx="1676400" cy="875556"/>
          </a:xfrm>
          <a:prstGeom prst="rect">
            <a:avLst/>
          </a:prstGeom>
          <a:noFill/>
        </p:spPr>
      </p:pic>
      <p:pic>
        <p:nvPicPr>
          <p:cNvPr id="9" name="Picture 2" descr="http://gaudiyahistory.com/wp-content/uploads/2011/09/Caitanya-Mahaprabhu-13.jpg"/>
          <p:cNvPicPr>
            <a:picLocks noChangeAspect="1" noChangeArrowheads="1"/>
          </p:cNvPicPr>
          <p:nvPr/>
        </p:nvPicPr>
        <p:blipFill>
          <a:blip r:embed="rId7" cstate="print"/>
          <a:srcRect b="29259"/>
          <a:stretch>
            <a:fillRect/>
          </a:stretch>
        </p:blipFill>
        <p:spPr bwMode="auto">
          <a:xfrm flipH="1">
            <a:off x="6019800" y="0"/>
            <a:ext cx="3124200" cy="3638550"/>
          </a:xfrm>
          <a:prstGeom prst="rect">
            <a:avLst/>
          </a:prstGeom>
          <a:noFill/>
        </p:spPr>
      </p:pic>
      <p:sp>
        <p:nvSpPr>
          <p:cNvPr id="10" name="TextBox 9"/>
          <p:cNvSpPr txBox="1"/>
          <p:nvPr/>
        </p:nvSpPr>
        <p:spPr>
          <a:xfrm>
            <a:off x="6248400" y="3638550"/>
            <a:ext cx="2741135" cy="646331"/>
          </a:xfrm>
          <a:prstGeom prst="rect">
            <a:avLst/>
          </a:prstGeom>
          <a:noFill/>
        </p:spPr>
        <p:txBody>
          <a:bodyPr wrap="none" rtlCol="0">
            <a:spAutoFit/>
          </a:bodyPr>
          <a:lstStyle/>
          <a:p>
            <a:r>
              <a:rPr lang="en-US" sz="3600" smtClean="0">
                <a:solidFill>
                  <a:srgbClr val="FFFF00"/>
                </a:solidFill>
              </a:rPr>
              <a:t>Slides Video</a:t>
            </a:r>
            <a:endParaRPr lang="en-US" sz="360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img.xcitefun.net/users/2009/12/132521,xcitefun-season-3.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sp>
        <p:nvSpPr>
          <p:cNvPr id="5" name="TextBox 4"/>
          <p:cNvSpPr txBox="1"/>
          <p:nvPr/>
        </p:nvSpPr>
        <p:spPr>
          <a:xfrm>
            <a:off x="4724400" y="1962150"/>
            <a:ext cx="1458028" cy="52322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Tune-7:</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Picture 5" descr="http://i.ytimg.com/vi/3xEw8IplL1I/maxresdefault.jpg"/>
          <p:cNvPicPr>
            <a:picLocks noChangeAspect="1" noChangeArrowheads="1"/>
          </p:cNvPicPr>
          <p:nvPr/>
        </p:nvPicPr>
        <p:blipFill>
          <a:blip r:embed="rId4" cstate="print"/>
          <a:srcRect t="4846" r="60277" b="38117"/>
          <a:stretch>
            <a:fillRect/>
          </a:stretch>
        </p:blipFill>
        <p:spPr bwMode="auto">
          <a:xfrm>
            <a:off x="3962400" y="0"/>
            <a:ext cx="2743200" cy="1996476"/>
          </a:xfrm>
          <a:prstGeom prst="rect">
            <a:avLst/>
          </a:prstGeom>
          <a:noFill/>
          <a:effectLst>
            <a:softEdge rad="635000"/>
          </a:effectLst>
        </p:spPr>
      </p:pic>
      <p:sp>
        <p:nvSpPr>
          <p:cNvPr id="7" name="Rectangle 6"/>
          <p:cNvSpPr/>
          <p:nvPr/>
        </p:nvSpPr>
        <p:spPr>
          <a:xfrm>
            <a:off x="0" y="4804946"/>
            <a:ext cx="4626588" cy="338554"/>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Makes all the seasons to manifest same time!</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checkerboard(across)">
                                      <p:cBhvr>
                                        <p:cTn id="7" dur="1000"/>
                                        <p:tgtEl>
                                          <p:spTgt spid="9830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77828" name="Picture 4" descr="http://40.media.tumblr.com/4b98daffb77f379f3b60e950e7b93c31/tumblr_nmv52vgm4J1s24z1vo1_500.jpg"/>
          <p:cNvPicPr>
            <a:picLocks noChangeAspect="1" noChangeArrowheads="1"/>
          </p:cNvPicPr>
          <p:nvPr/>
        </p:nvPicPr>
        <p:blipFill>
          <a:blip r:embed="rId4" cstate="print"/>
          <a:srcRect/>
          <a:stretch>
            <a:fillRect/>
          </a:stretch>
        </p:blipFill>
        <p:spPr bwMode="auto">
          <a:xfrm>
            <a:off x="4591050" y="590550"/>
            <a:ext cx="4552950" cy="4552950"/>
          </a:xfrm>
          <a:prstGeom prst="rect">
            <a:avLst/>
          </a:prstGeom>
          <a:noFill/>
          <a:effectLst>
            <a:softEdge rad="635000"/>
          </a:effectLst>
        </p:spPr>
      </p:pic>
      <p:sp>
        <p:nvSpPr>
          <p:cNvPr id="5" name="TextBox 4"/>
          <p:cNvSpPr txBox="1"/>
          <p:nvPr/>
        </p:nvSpPr>
        <p:spPr>
          <a:xfrm>
            <a:off x="228600" y="1733550"/>
            <a:ext cx="1458028" cy="52322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Tune-8:</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Rectangle 6"/>
          <p:cNvSpPr/>
          <p:nvPr/>
        </p:nvSpPr>
        <p:spPr>
          <a:xfrm>
            <a:off x="228600" y="4629150"/>
            <a:ext cx="2966133" cy="338554"/>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0"/>
              </a:rPr>
              <a:t>Exclusively for Radha Rani only...</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8" name="Picture 7" descr="http://i.ytimg.com/vi/3xEw8IplL1I/maxresdefault.jpg"/>
          <p:cNvPicPr>
            <a:picLocks noChangeAspect="1" noChangeArrowheads="1"/>
          </p:cNvPicPr>
          <p:nvPr/>
        </p:nvPicPr>
        <p:blipFill>
          <a:blip r:embed="rId5" cstate="print"/>
          <a:srcRect t="4846" r="60277" b="38117"/>
          <a:stretch>
            <a:fillRect/>
          </a:stretch>
        </p:blipFill>
        <p:spPr bwMode="auto">
          <a:xfrm>
            <a:off x="0" y="0"/>
            <a:ext cx="2743200" cy="1996476"/>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1000"/>
                                        <p:tgtEl>
                                          <p:spTgt spid="3584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1000"/>
                                        <p:tgtEl>
                                          <p:spTgt spid="7"/>
                                        </p:tgtEl>
                                      </p:cBhvr>
                                    </p:animEffect>
                                  </p:childTnLst>
                                </p:cTn>
                              </p:par>
                              <p:par>
                                <p:cTn id="11" presetID="8" presetClass="entr" presetSubtype="32" fill="hold" nodeType="with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diamond(out)">
                                      <p:cBhvr>
                                        <p:cTn id="13" dur="20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arm8.static.flickr.com/7146/6439349579_8a2b0770bb.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sp>
        <p:nvSpPr>
          <p:cNvPr id="3" name="Rectangle 2"/>
          <p:cNvSpPr/>
          <p:nvPr/>
        </p:nvSpPr>
        <p:spPr>
          <a:xfrm>
            <a:off x="4724200" y="0"/>
            <a:ext cx="4419800" cy="58477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vi-VN" sz="3200" smtClean="0">
                <a:solidFill>
                  <a:srgbClr val="FFFF00"/>
                </a:solidFill>
              </a:rPr>
              <a:t>aravinda-dalāyatākṣam</a:t>
            </a:r>
            <a:endParaRPr lang="en-US" sz="3200"/>
          </a:p>
        </p:txBody>
      </p:sp>
      <p:pic>
        <p:nvPicPr>
          <p:cNvPr id="5" name="Picture 4" descr="http://i.ytimg.com/vi/3xEw8IplL1I/maxresdefault.jpg"/>
          <p:cNvPicPr>
            <a:picLocks noChangeAspect="1" noChangeArrowheads="1"/>
          </p:cNvPicPr>
          <p:nvPr/>
        </p:nvPicPr>
        <p:blipFill>
          <a:blip r:embed="rId4" cstate="print"/>
          <a:srcRect t="4846" r="60277" b="38117"/>
          <a:stretch>
            <a:fillRect/>
          </a:stretch>
        </p:blipFill>
        <p:spPr bwMode="auto">
          <a:xfrm>
            <a:off x="304800" y="285750"/>
            <a:ext cx="2743200" cy="1996476"/>
          </a:xfrm>
          <a:prstGeom prst="rect">
            <a:avLst/>
          </a:prstGeom>
          <a:noFill/>
          <a:effectLst>
            <a:softEdge rad="635000"/>
          </a:effectLst>
        </p:spPr>
      </p:pic>
      <p:pic>
        <p:nvPicPr>
          <p:cNvPr id="51202" name="Picture 2" descr="http://tutorializing.com/images/tutorials/design/illustrator/06_11/lotus_flower/step_5.jpg"/>
          <p:cNvPicPr>
            <a:picLocks noChangeAspect="1" noChangeArrowheads="1"/>
          </p:cNvPicPr>
          <p:nvPr/>
        </p:nvPicPr>
        <p:blipFill>
          <a:blip r:embed="rId5" cstate="print"/>
          <a:srcRect l="84364"/>
          <a:stretch>
            <a:fillRect/>
          </a:stretch>
        </p:blipFill>
        <p:spPr bwMode="auto">
          <a:xfrm rot="5400000">
            <a:off x="2395538" y="1471612"/>
            <a:ext cx="819150" cy="2105026"/>
          </a:xfrm>
          <a:prstGeom prst="rect">
            <a:avLst/>
          </a:prstGeom>
          <a:noFill/>
        </p:spPr>
      </p:pic>
      <p:pic>
        <p:nvPicPr>
          <p:cNvPr id="7" name="Picture 2" descr="http://tutorializing.com/images/tutorials/design/illustrator/06_11/lotus_flower/step_5.jpg"/>
          <p:cNvPicPr>
            <a:picLocks noChangeAspect="1" noChangeArrowheads="1"/>
          </p:cNvPicPr>
          <p:nvPr/>
        </p:nvPicPr>
        <p:blipFill>
          <a:blip r:embed="rId5" cstate="print"/>
          <a:srcRect l="84364"/>
          <a:stretch>
            <a:fillRect/>
          </a:stretch>
        </p:blipFill>
        <p:spPr bwMode="auto">
          <a:xfrm rot="16200000" flipH="1">
            <a:off x="642938" y="1471612"/>
            <a:ext cx="819150" cy="210502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lilliemcferrin.com/wp-content/uploads/2014/04/peacock_by_bleeding__roses-d4w4x28-1024x682.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sp>
        <p:nvSpPr>
          <p:cNvPr id="3" name="Rectangle 2"/>
          <p:cNvSpPr/>
          <p:nvPr/>
        </p:nvSpPr>
        <p:spPr>
          <a:xfrm>
            <a:off x="5867400" y="209550"/>
            <a:ext cx="2864887" cy="523220"/>
          </a:xfrm>
          <a:prstGeom prst="rect">
            <a:avLst/>
          </a:prstGeom>
        </p:spPr>
        <p:txBody>
          <a:bodyPr wrap="none">
            <a:spAutoFit/>
          </a:bodyPr>
          <a:lstStyle/>
          <a:p>
            <a:r>
              <a:rPr lang="vi-VN" sz="2800" smtClean="0">
                <a:solidFill>
                  <a:srgbClr val="FFFF00"/>
                </a:solidFill>
              </a:rPr>
              <a:t>barhāvataḿsam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81922" name="Picture 2" descr="http://www.forthepleasureoflordkrishna.com/wp-content/uploads/2015/02/009-Krishna_-_1440x900.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4" name="Picture 2" descr="https://c1.staticflickr.com/9/8399/8644963821_55afa4b143_b.jpg"/>
          <p:cNvPicPr>
            <a:picLocks noChangeAspect="1" noChangeArrowheads="1"/>
          </p:cNvPicPr>
          <p:nvPr/>
        </p:nvPicPr>
        <p:blipFill>
          <a:blip r:embed="rId3" cstate="print"/>
          <a:srcRect r="20000"/>
          <a:stretch>
            <a:fillRect/>
          </a:stretch>
        </p:blipFill>
        <p:spPr bwMode="auto">
          <a:xfrm>
            <a:off x="6248400" y="2428875"/>
            <a:ext cx="2895600" cy="27146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pic>
        <p:nvPicPr>
          <p:cNvPr id="75780" name="Picture 4" descr="http://i.ytimg.com/vi/5foMB9RSKEM/maxresdefault.jpg"/>
          <p:cNvPicPr>
            <a:picLocks noChangeAspect="1" noChangeArrowheads="1"/>
          </p:cNvPicPr>
          <p:nvPr/>
        </p:nvPicPr>
        <p:blipFill>
          <a:blip r:embed="rId2" cstate="print"/>
          <a:srcRect/>
          <a:stretch>
            <a:fillRect/>
          </a:stretch>
        </p:blipFill>
        <p:spPr bwMode="auto">
          <a:xfrm>
            <a:off x="-1" y="0"/>
            <a:ext cx="9143999" cy="5143500"/>
          </a:xfrm>
          <a:prstGeom prst="rect">
            <a:avLst/>
          </a:prstGeom>
          <a:noFill/>
        </p:spPr>
      </p:pic>
      <p:pic>
        <p:nvPicPr>
          <p:cNvPr id="29700" name="Picture 4" descr="https://s-media-cache-ak0.pinimg.com/originals/bf/45/cd/bf45cda721decb2b1d1cce20f32eda1f.gif"/>
          <p:cNvPicPr>
            <a:picLocks noChangeAspect="1" noChangeArrowheads="1"/>
          </p:cNvPicPr>
          <p:nvPr/>
        </p:nvPicPr>
        <p:blipFill>
          <a:blip r:embed="rId3" cstate="print"/>
          <a:srcRect/>
          <a:stretch>
            <a:fillRect/>
          </a:stretch>
        </p:blipFill>
        <p:spPr bwMode="auto">
          <a:xfrm rot="19059821" flipH="1">
            <a:off x="3122946" y="1274581"/>
            <a:ext cx="2683626" cy="268603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pic>
        <p:nvPicPr>
          <p:cNvPr id="3076" name="Picture 4" descr="http://ak.picdn.net/shutterstock/videos/577318/preview/stock-footage-rain-cloud-a-dramatic-backdrop-timelaps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5" name="Rectangle 4"/>
          <p:cNvSpPr/>
          <p:nvPr/>
        </p:nvSpPr>
        <p:spPr>
          <a:xfrm>
            <a:off x="0" y="0"/>
            <a:ext cx="2316660" cy="58477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3200" smtClean="0">
                <a:solidFill>
                  <a:srgbClr val="FFFF00"/>
                </a:solidFill>
              </a:rPr>
              <a:t>a</a:t>
            </a:r>
            <a:r>
              <a:rPr lang="vi-VN" sz="2800" smtClean="0">
                <a:solidFill>
                  <a:srgbClr val="FFFF00"/>
                </a:solidFill>
              </a:rPr>
              <a:t>sitāmbuda</a:t>
            </a:r>
            <a:r>
              <a:rPr lang="en-US" sz="2800" smtClean="0">
                <a:solidFill>
                  <a:srgbClr val="FFFF00"/>
                </a:solidFill>
              </a:rPr>
              <a:t>...</a:t>
            </a:r>
            <a:endParaRPr lang="vi-VN" sz="2800" smtClean="0">
              <a:solidFill>
                <a:srgbClr val="FFFF00"/>
              </a:solidFill>
            </a:endParaRPr>
          </a:p>
        </p:txBody>
      </p:sp>
      <p:pic>
        <p:nvPicPr>
          <p:cNvPr id="6" name="Picture 2" descr="http://radhanathswamiyatras.com/wp-content/uploads/2014/06/Krishna-with-cows.jpg"/>
          <p:cNvPicPr>
            <a:picLocks noChangeAspect="1" noChangeArrowheads="1"/>
          </p:cNvPicPr>
          <p:nvPr/>
        </p:nvPicPr>
        <p:blipFill>
          <a:blip r:embed="rId4" cstate="print"/>
          <a:srcRect l="48333"/>
          <a:stretch>
            <a:fillRect/>
          </a:stretch>
        </p:blipFill>
        <p:spPr bwMode="auto">
          <a:xfrm>
            <a:off x="4419600" y="0"/>
            <a:ext cx="4724400" cy="5143501"/>
          </a:xfrm>
          <a:prstGeom prst="ellipse">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80898" name="Picture 2" descr="http://ak.picdn.net/shutterstock/videos/2701862/preview/stock-footage-rain-clouds-in-motion-timelapse-of-dramatic-storm-sky.jpg"/>
          <p:cNvPicPr>
            <a:picLocks noChangeAspect="1" noChangeArrowheads="1"/>
          </p:cNvPicPr>
          <p:nvPr/>
        </p:nvPicPr>
        <p:blipFill>
          <a:blip r:embed="rId3" cstate="print"/>
          <a:srcRect/>
          <a:stretch>
            <a:fillRect/>
          </a:stretch>
        </p:blipFill>
        <p:spPr bwMode="auto">
          <a:xfrm>
            <a:off x="-1" y="0"/>
            <a:ext cx="9184817" cy="5143500"/>
          </a:xfrm>
          <a:prstGeom prst="rect">
            <a:avLst/>
          </a:prstGeom>
          <a:noFill/>
        </p:spPr>
      </p:pic>
      <p:pic>
        <p:nvPicPr>
          <p:cNvPr id="80900" name="Picture 4" descr="http://i.ytimg.com/vi/Hr98MhT1S8U/maxresdefault.jpg"/>
          <p:cNvPicPr>
            <a:picLocks noChangeAspect="1" noChangeArrowheads="1"/>
          </p:cNvPicPr>
          <p:nvPr/>
        </p:nvPicPr>
        <p:blipFill>
          <a:blip r:embed="rId4" cstate="print"/>
          <a:srcRect/>
          <a:stretch>
            <a:fillRect/>
          </a:stretch>
        </p:blipFill>
        <p:spPr bwMode="auto">
          <a:xfrm>
            <a:off x="0" y="-1"/>
            <a:ext cx="9144000" cy="5143501"/>
          </a:xfrm>
          <a:prstGeom prst="rect">
            <a:avLst/>
          </a:prstGeom>
          <a:noFill/>
        </p:spPr>
      </p:pic>
      <p:sp>
        <p:nvSpPr>
          <p:cNvPr id="5" name="Rectangle 4"/>
          <p:cNvSpPr/>
          <p:nvPr/>
        </p:nvSpPr>
        <p:spPr>
          <a:xfrm>
            <a:off x="76200" y="0"/>
            <a:ext cx="2661306" cy="52322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2800" smtClean="0">
                <a:solidFill>
                  <a:srgbClr val="FFFF00"/>
                </a:solidFill>
              </a:rPr>
              <a:t>...</a:t>
            </a:r>
            <a:r>
              <a:rPr lang="vi-VN" sz="2800" smtClean="0">
                <a:solidFill>
                  <a:srgbClr val="FFFF00"/>
                </a:solidFill>
              </a:rPr>
              <a:t>sundarāńgam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pic>
        <p:nvPicPr>
          <p:cNvPr id="113666" name="Picture 2" descr="http://orig04.deviantart.net/b544/f/2007/033/2/5/gandharvas__heavenly_musicians_by_kitsune_aka_cettie.jpg"/>
          <p:cNvPicPr>
            <a:picLocks noChangeAspect="1" noChangeArrowheads="1"/>
          </p:cNvPicPr>
          <p:nvPr/>
        </p:nvPicPr>
        <p:blipFill>
          <a:blip r:embed="rId3" cstate="print"/>
          <a:srcRect b="10000"/>
          <a:stretch>
            <a:fillRect/>
          </a:stretch>
        </p:blipFill>
        <p:spPr bwMode="auto">
          <a:xfrm>
            <a:off x="0" y="0"/>
            <a:ext cx="9144000" cy="5143500"/>
          </a:xfrm>
          <a:prstGeom prst="rect">
            <a:avLst/>
          </a:prstGeom>
          <a:noFill/>
        </p:spPr>
      </p:pic>
      <p:pic>
        <p:nvPicPr>
          <p:cNvPr id="113668" name="Picture 4" descr="http://owni.pagesperso-orange.fr/OWNI%202006/Esot%E9risme/Hindouisme/gandharvas.jpeg"/>
          <p:cNvPicPr>
            <a:picLocks noChangeAspect="1" noChangeArrowheads="1"/>
          </p:cNvPicPr>
          <p:nvPr/>
        </p:nvPicPr>
        <p:blipFill>
          <a:blip r:embed="rId4" cstate="print"/>
          <a:srcRect/>
          <a:stretch>
            <a:fillRect/>
          </a:stretch>
        </p:blipFill>
        <p:spPr bwMode="auto">
          <a:xfrm>
            <a:off x="0" y="0"/>
            <a:ext cx="2133600" cy="3137647"/>
          </a:xfrm>
          <a:prstGeom prst="ellipse">
            <a:avLst/>
          </a:prstGeom>
          <a:noFill/>
        </p:spPr>
      </p:pic>
      <p:pic>
        <p:nvPicPr>
          <p:cNvPr id="113670" name="Picture 6" descr="http://www.srimadbhagavatam.org/images/bimages/4.1.54-55flowersmusicgods.jpg"/>
          <p:cNvPicPr>
            <a:picLocks noChangeAspect="1" noChangeArrowheads="1"/>
          </p:cNvPicPr>
          <p:nvPr/>
        </p:nvPicPr>
        <p:blipFill>
          <a:blip r:embed="rId5" cstate="print"/>
          <a:srcRect/>
          <a:stretch>
            <a:fillRect/>
          </a:stretch>
        </p:blipFill>
        <p:spPr bwMode="auto">
          <a:xfrm>
            <a:off x="3886200" y="0"/>
            <a:ext cx="2710764" cy="2743200"/>
          </a:xfrm>
          <a:prstGeom prst="rect">
            <a:avLst/>
          </a:prstGeom>
          <a:noFill/>
          <a:effectLst>
            <a:softEdge rad="635000"/>
          </a:effectLst>
        </p:spPr>
      </p:pic>
      <p:sp>
        <p:nvSpPr>
          <p:cNvPr id="6" name="Rectangle 5"/>
          <p:cNvSpPr/>
          <p:nvPr/>
        </p:nvSpPr>
        <p:spPr>
          <a:xfrm>
            <a:off x="152400" y="4558725"/>
            <a:ext cx="8991600" cy="58477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vi-VN" sz="3200" smtClean="0">
                <a:solidFill>
                  <a:srgbClr val="FFFF00"/>
                </a:solidFill>
              </a:rPr>
              <a:t>kandarpa-koṭi-kamanīya</a:t>
            </a:r>
            <a:r>
              <a:rPr lang="en-US" sz="3200" smtClean="0">
                <a:solidFill>
                  <a:srgbClr val="FFFF00"/>
                </a:solidFill>
              </a:rPr>
              <a:t>...</a:t>
            </a:r>
            <a:endParaRPr lang="vi-VN" sz="3200" smtClean="0">
              <a:solidFill>
                <a:srgbClr val="FFFF00"/>
              </a:solidFill>
            </a:endParaRPr>
          </a:p>
        </p:txBody>
      </p:sp>
      <p:pic>
        <p:nvPicPr>
          <p:cNvPr id="35844" name="Picture 4" descr="http://i.ytimg.com/vi/EhN_pwZwRK8/hqdefault.jpg"/>
          <p:cNvPicPr>
            <a:picLocks noChangeAspect="1" noChangeArrowheads="1"/>
          </p:cNvPicPr>
          <p:nvPr/>
        </p:nvPicPr>
        <p:blipFill>
          <a:blip r:embed="rId6" cstate="print"/>
          <a:srcRect/>
          <a:stretch>
            <a:fillRect/>
          </a:stretch>
        </p:blipFill>
        <p:spPr bwMode="auto">
          <a:xfrm>
            <a:off x="2362200" y="666750"/>
            <a:ext cx="4572000" cy="3429001"/>
          </a:xfrm>
          <a:prstGeom prst="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diamond(out)">
                                      <p:cBhvr>
                                        <p:cTn id="7" dur="2000"/>
                                        <p:tgtEl>
                                          <p:spTgt spid="1136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 calcmode="lin" valueType="num">
                                      <p:cBhvr additive="base">
                                        <p:cTn id="12" dur="500" fill="hold"/>
                                        <p:tgtEl>
                                          <p:spTgt spid="35844"/>
                                        </p:tgtEl>
                                        <p:attrNameLst>
                                          <p:attrName>ppt_x</p:attrName>
                                        </p:attrNameLst>
                                      </p:cBhvr>
                                      <p:tavLst>
                                        <p:tav tm="0">
                                          <p:val>
                                            <p:strVal val="1+#ppt_w/2"/>
                                          </p:val>
                                        </p:tav>
                                        <p:tav tm="100000">
                                          <p:val>
                                            <p:strVal val="#ppt_x"/>
                                          </p:val>
                                        </p:tav>
                                      </p:tavLst>
                                    </p:anim>
                                    <p:anim calcmode="lin" valueType="num">
                                      <p:cBhvr additive="base">
                                        <p:cTn id="13" dur="500" fill="hold"/>
                                        <p:tgtEl>
                                          <p:spTgt spid="358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sp>
        <p:nvSpPr>
          <p:cNvPr id="7" name="TextBox 6"/>
          <p:cNvSpPr txBox="1"/>
          <p:nvPr/>
        </p:nvSpPr>
        <p:spPr>
          <a:xfrm>
            <a:off x="533400" y="4800601"/>
            <a:ext cx="1219200" cy="830997"/>
          </a:xfrm>
          <a:prstGeom prst="rect">
            <a:avLst/>
          </a:prstGeom>
          <a:noFill/>
        </p:spPr>
        <p:txBody>
          <a:bodyPr wrap="square" rtlCol="0">
            <a:spAutoFit/>
          </a:bodyPr>
          <a:lstStyle/>
          <a:p>
            <a:r>
              <a:rPr lang="en-US" dirty="0" smtClean="0">
                <a:hlinkClick r:id="rId4" action="ppaction://hlinksldjump"/>
              </a:rPr>
              <a:t>Main Index</a:t>
            </a:r>
            <a:r>
              <a:rPr lang="en-US" dirty="0" smtClean="0"/>
              <a:t>			</a:t>
            </a:r>
            <a:endParaRPr lang="en-US" dirty="0"/>
          </a:p>
        </p:txBody>
      </p:sp>
      <p:sp>
        <p:nvSpPr>
          <p:cNvPr id="8" name="TextBox 7"/>
          <p:cNvSpPr txBox="1"/>
          <p:nvPr/>
        </p:nvSpPr>
        <p:spPr>
          <a:xfrm>
            <a:off x="6400800" y="4800601"/>
            <a:ext cx="1600200" cy="584775"/>
          </a:xfrm>
          <a:prstGeom prst="rect">
            <a:avLst/>
          </a:prstGeom>
          <a:noFill/>
        </p:spPr>
        <p:txBody>
          <a:bodyPr wrap="square" rtlCol="0">
            <a:spAutoFit/>
          </a:bodyPr>
          <a:lstStyle/>
          <a:p>
            <a:r>
              <a:rPr lang="en-US" dirty="0" smtClean="0">
                <a:hlinkClick r:id="rId5" action="ppaction://hlinksldjump"/>
              </a:rPr>
              <a:t>Series Index </a:t>
            </a:r>
            <a:r>
              <a:rPr lang="en-US" dirty="0" smtClean="0"/>
              <a:t>			</a:t>
            </a:r>
            <a:endParaRPr lang="en-US" dirty="0"/>
          </a:p>
        </p:txBody>
      </p:sp>
      <p:sp>
        <p:nvSpPr>
          <p:cNvPr id="9" name="Text Box 7"/>
          <p:cNvSpPr txBox="1">
            <a:spLocks noChangeArrowheads="1"/>
          </p:cNvSpPr>
          <p:nvPr/>
        </p:nvSpPr>
        <p:spPr bwMode="auto">
          <a:xfrm>
            <a:off x="6350" y="0"/>
            <a:ext cx="1182032" cy="648512"/>
          </a:xfrm>
          <a:prstGeom prst="rect">
            <a:avLst/>
          </a:prstGeom>
          <a:noFill/>
          <a:ln w="9525">
            <a:noFill/>
            <a:round/>
            <a:headEnd/>
            <a:tailEnd/>
          </a:ln>
        </p:spPr>
        <p:txBody>
          <a:bodyPr wrap="none"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D-39</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2049" name="Rectangle 1"/>
          <p:cNvSpPr>
            <a:spLocks noChangeArrowheads="1"/>
          </p:cNvSpPr>
          <p:nvPr/>
        </p:nvSpPr>
        <p:spPr bwMode="auto">
          <a:xfrm>
            <a:off x="838200" y="485835"/>
            <a:ext cx="6324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lang="en-US" sz="1800" smtClean="0">
                <a:solidFill>
                  <a:srgbClr val="FFFF00"/>
                </a:solidFill>
              </a:rPr>
              <a:t>swaagatam krishnaa saranaagatam krishnaa</a:t>
            </a:r>
          </a:p>
          <a:p>
            <a:pPr lvl="0" defTabSz="914400"/>
            <a:r>
              <a:rPr lang="en-US" sz="1800" smtClean="0">
                <a:solidFill>
                  <a:srgbClr val="FFFF00"/>
                </a:solidFill>
              </a:rPr>
              <a:t>madhuraapuri sadanaa mridu vadanaa madhusoodana iha</a:t>
            </a:r>
          </a:p>
          <a:p>
            <a:pPr lvl="0" defTabSz="914400"/>
            <a:endParaRPr lang="en-US" sz="1800" smtClean="0">
              <a:solidFill>
                <a:srgbClr val="FFFF00"/>
              </a:solidFill>
            </a:endParaRPr>
          </a:p>
          <a:p>
            <a:pPr lvl="0" defTabSz="914400"/>
            <a:r>
              <a:rPr lang="en-US" sz="1800" smtClean="0">
                <a:solidFill>
                  <a:schemeClr val="bg1"/>
                </a:solidFill>
              </a:rPr>
              <a:t>Boga Thaptha sulabha supushpa gandha kalapa,</a:t>
            </a:r>
          </a:p>
          <a:p>
            <a:pPr lvl="0" defTabSz="914400"/>
            <a:r>
              <a:rPr lang="en-US" sz="1800" smtClean="0">
                <a:solidFill>
                  <a:schemeClr val="bg1"/>
                </a:solidFill>
              </a:rPr>
              <a:t>Kasthuri thilaka mahitha mama kantha nanda gopa Kandha</a:t>
            </a:r>
          </a:p>
          <a:p>
            <a:pPr lvl="0" defTabSz="914400"/>
            <a:endParaRPr lang="en-US" sz="1800" smtClean="0">
              <a:solidFill>
                <a:srgbClr val="FFFF00"/>
              </a:solidFill>
            </a:endParaRPr>
          </a:p>
          <a:p>
            <a:pPr lvl="0" defTabSz="914400"/>
            <a:r>
              <a:rPr lang="en-US" sz="1800" smtClean="0">
                <a:solidFill>
                  <a:srgbClr val="FFFF00"/>
                </a:solidFill>
              </a:rPr>
              <a:t>Mushtikasura Chanoora  malla , </a:t>
            </a:r>
          </a:p>
          <a:p>
            <a:pPr lvl="0" defTabSz="914400"/>
            <a:r>
              <a:rPr lang="en-US" sz="1800" smtClean="0">
                <a:solidFill>
                  <a:srgbClr val="FFFF00"/>
                </a:solidFill>
              </a:rPr>
              <a:t>	Madhu soodhana , Kuvalayapeeda,</a:t>
            </a:r>
          </a:p>
          <a:p>
            <a:pPr lvl="0" defTabSz="914400"/>
            <a:r>
              <a:rPr lang="en-US" sz="1800" smtClean="0">
                <a:solidFill>
                  <a:schemeClr val="bg1"/>
                </a:solidFill>
              </a:rPr>
              <a:t>Mardhana, Kalinga narthana , </a:t>
            </a:r>
          </a:p>
          <a:p>
            <a:pPr lvl="0" defTabSz="914400"/>
            <a:r>
              <a:rPr lang="en-US" sz="1800" smtClean="0">
                <a:solidFill>
                  <a:schemeClr val="bg1"/>
                </a:solidFill>
              </a:rPr>
              <a:t>	Gokula Rakshana , Sakala sulakshana,</a:t>
            </a:r>
          </a:p>
          <a:p>
            <a:pPr lvl="0" defTabSz="914400"/>
            <a:r>
              <a:rPr lang="en-US" sz="1800" smtClean="0">
                <a:solidFill>
                  <a:srgbClr val="FFFF00"/>
                </a:solidFill>
              </a:rPr>
              <a:t>Deva sishta jana pala , Sankalpa kalpa , </a:t>
            </a:r>
          </a:p>
          <a:p>
            <a:pPr lvl="0" defTabSz="914400"/>
            <a:r>
              <a:rPr lang="en-US" sz="1800" smtClean="0">
                <a:solidFill>
                  <a:srgbClr val="FFFF00"/>
                </a:solidFill>
              </a:rPr>
              <a:t>	kalpa satha koti  samprabhava,</a:t>
            </a:r>
          </a:p>
          <a:p>
            <a:pPr lvl="0" defTabSz="914400"/>
            <a:r>
              <a:rPr lang="en-US" sz="1800" smtClean="0">
                <a:solidFill>
                  <a:schemeClr val="bg1"/>
                </a:solidFill>
              </a:rPr>
              <a:t>Dheera , Muni jana vihara . Madana sukumara , </a:t>
            </a:r>
          </a:p>
          <a:p>
            <a:pPr lvl="0" defTabSz="914400"/>
            <a:r>
              <a:rPr lang="en-US" sz="1800" smtClean="0">
                <a:solidFill>
                  <a:schemeClr val="bg1"/>
                </a:solidFill>
              </a:rPr>
              <a:t>	Daithya samhara, deva,</a:t>
            </a:r>
          </a:p>
          <a:p>
            <a:pPr lvl="0" defTabSz="914400"/>
            <a:r>
              <a:rPr lang="en-US" sz="1800" smtClean="0">
                <a:solidFill>
                  <a:srgbClr val="FFFF00"/>
                </a:solidFill>
              </a:rPr>
              <a:t>Madhura madhura rathi  sahasa , </a:t>
            </a:r>
          </a:p>
          <a:p>
            <a:pPr lvl="0" defTabSz="914400"/>
            <a:r>
              <a:rPr lang="en-US" sz="1800" smtClean="0">
                <a:solidFill>
                  <a:srgbClr val="FFFF00"/>
                </a:solidFill>
              </a:rPr>
              <a:t>	sahasa Vruja yuvathi jana manasa poojitha.</a:t>
            </a:r>
            <a:endParaRPr kumimoji="0" lang="en-US" sz="4000" b="0" i="0" u="none" strike="noStrike" cap="none" normalizeH="0" baseline="0" smtClean="0">
              <a:ln>
                <a:noFill/>
              </a:ln>
              <a:effectLst/>
              <a:latin typeface="Arial" pitchFamily="34" charset="0"/>
              <a:cs typeface="Arial" pitchFamily="34" charset="0"/>
            </a:endParaRPr>
          </a:p>
        </p:txBody>
      </p:sp>
      <p:pic>
        <p:nvPicPr>
          <p:cNvPr id="10" name="D-39-Swagatam Krishna 2 - Base.mp3">
            <a:hlinkClick r:id="" action="ppaction://media"/>
          </p:cNvPr>
          <p:cNvPicPr>
            <a:picLocks noRot="1" noChangeAspect="1"/>
          </p:cNvPicPr>
          <p:nvPr>
            <a:audioFile r:link="rId1"/>
          </p:nvPr>
        </p:nvPicPr>
        <p:blipFill>
          <a:blip r:embed="rId6" cstate="print"/>
          <a:stretch>
            <a:fillRect/>
          </a:stretch>
        </p:blipFill>
        <p:spPr>
          <a:xfrm>
            <a:off x="8382000" y="4171950"/>
            <a:ext cx="533400" cy="533400"/>
          </a:xfrm>
          <a:prstGeom prst="rect">
            <a:avLst/>
          </a:prstGeom>
        </p:spPr>
      </p:pic>
      <p:pic>
        <p:nvPicPr>
          <p:cNvPr id="11" name="Picture 2" descr="http://i.ytimg.com/vi/zaEgCiYGM30/maxresdefault.jpg"/>
          <p:cNvPicPr>
            <a:picLocks noChangeAspect="1" noChangeArrowheads="1"/>
          </p:cNvPicPr>
          <p:nvPr/>
        </p:nvPicPr>
        <p:blipFill>
          <a:blip r:embed="rId7" cstate="print"/>
          <a:srcRect l="19993" r="19363"/>
          <a:stretch>
            <a:fillRect/>
          </a:stretch>
        </p:blipFill>
        <p:spPr bwMode="auto">
          <a:xfrm>
            <a:off x="7002895" y="0"/>
            <a:ext cx="2141105" cy="264795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2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ovieonwallpaper.com/wp-content/uploads/2015/04/blue_space_by_turkeydudegdmz.jpg"/>
          <p:cNvPicPr>
            <a:picLocks noChangeAspect="1" noChangeArrowheads="1"/>
          </p:cNvPicPr>
          <p:nvPr/>
        </p:nvPicPr>
        <p:blipFill>
          <a:blip r:embed="rId3" cstate="print"/>
          <a:srcRect/>
          <a:stretch>
            <a:fillRect/>
          </a:stretch>
        </p:blipFill>
        <p:spPr bwMode="auto">
          <a:xfrm flipH="1">
            <a:off x="-1" y="0"/>
            <a:ext cx="914846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a:t>
            </a:fld>
            <a:endParaRPr lang="en-US"/>
          </a:p>
        </p:txBody>
      </p:sp>
      <p:sp>
        <p:nvSpPr>
          <p:cNvPr id="5" name="TextBox 4"/>
          <p:cNvSpPr txBox="1"/>
          <p:nvPr/>
        </p:nvSpPr>
        <p:spPr>
          <a:xfrm>
            <a:off x="0" y="4552950"/>
            <a:ext cx="91440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smtClean="0"/>
              <a:t>Sri Brahma Samhita:  Verse-30</a:t>
            </a:r>
            <a:endParaRPr lang="en-US" sz="3200"/>
          </a:p>
        </p:txBody>
      </p:sp>
      <p:pic>
        <p:nvPicPr>
          <p:cNvPr id="194562" name="Picture 2" descr="http://api.ning.com/files/jsqU1mHWkLjB6TFRptvDUss2J*Ua6wvqQUk89kzBf1lZRX4JumyxcYNmUfHyKiH6K0HyfF2P8sDyhGWQ841jv5KTVfQ*giDI/339340_247239418656686_100001118895031_698323_175456113_o.jpg"/>
          <p:cNvPicPr>
            <a:picLocks noChangeAspect="1" noChangeArrowheads="1"/>
          </p:cNvPicPr>
          <p:nvPr/>
        </p:nvPicPr>
        <p:blipFill>
          <a:blip r:embed="rId4" cstate="print"/>
          <a:srcRect/>
          <a:stretch>
            <a:fillRect/>
          </a:stretch>
        </p:blipFill>
        <p:spPr bwMode="auto">
          <a:xfrm>
            <a:off x="5562600" y="666750"/>
            <a:ext cx="2459570" cy="3714750"/>
          </a:xfrm>
          <a:prstGeom prst="rect">
            <a:avLst/>
          </a:prstGeom>
          <a:noFill/>
          <a:effectLst>
            <a:softEdge rad="635000"/>
          </a:effectLst>
        </p:spPr>
      </p:pic>
      <p:pic>
        <p:nvPicPr>
          <p:cNvPr id="7" name="Picture 6" descr="http://i.ytimg.com/vi/3xEw8IplL1I/maxresdefault.jpg"/>
          <p:cNvPicPr>
            <a:picLocks noChangeAspect="1" noChangeArrowheads="1"/>
          </p:cNvPicPr>
          <p:nvPr/>
        </p:nvPicPr>
        <p:blipFill>
          <a:blip r:embed="rId5" cstate="print"/>
          <a:srcRect t="4846" r="60277" b="38117"/>
          <a:stretch>
            <a:fillRect/>
          </a:stretch>
        </p:blipFill>
        <p:spPr bwMode="auto">
          <a:xfrm>
            <a:off x="0" y="0"/>
            <a:ext cx="2971800" cy="2419350"/>
          </a:xfrm>
          <a:prstGeom prst="rect">
            <a:avLst/>
          </a:prstGeom>
          <a:noFill/>
          <a:effectLst>
            <a:softEdge rad="635000"/>
          </a:effectLst>
        </p:spPr>
      </p:pic>
      <p:pic>
        <p:nvPicPr>
          <p:cNvPr id="72706" name="Picture 2" descr="http://ordiate.com/wp-content/uploads/2013/01/lord-brahma-01.jpg"/>
          <p:cNvPicPr>
            <a:picLocks noChangeAspect="1" noChangeArrowheads="1"/>
          </p:cNvPicPr>
          <p:nvPr/>
        </p:nvPicPr>
        <p:blipFill>
          <a:blip r:embed="rId6" cstate="print"/>
          <a:srcRect/>
          <a:stretch>
            <a:fillRect/>
          </a:stretch>
        </p:blipFill>
        <p:spPr bwMode="auto">
          <a:xfrm>
            <a:off x="152400" y="2266950"/>
            <a:ext cx="3429000" cy="2743200"/>
          </a:xfrm>
          <a:prstGeom prst="ellipse">
            <a:avLst/>
          </a:prstGeom>
          <a:noFill/>
          <a:effectLst>
            <a:softEdge rad="635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pic>
        <p:nvPicPr>
          <p:cNvPr id="79874" name="Picture 2" descr="http://i.ytimg.com/vi/zaEgCiYGM30/maxresdefault.jpg"/>
          <p:cNvPicPr>
            <a:picLocks noChangeAspect="1" noChangeArrowheads="1"/>
          </p:cNvPicPr>
          <p:nvPr/>
        </p:nvPicPr>
        <p:blipFill>
          <a:blip r:embed="rId4" cstate="print"/>
          <a:srcRect l="19993" r="19363"/>
          <a:stretch>
            <a:fillRect/>
          </a:stretch>
        </p:blipFill>
        <p:spPr bwMode="auto">
          <a:xfrm>
            <a:off x="76200" y="0"/>
            <a:ext cx="4158980" cy="5143500"/>
          </a:xfrm>
          <a:prstGeom prst="rect">
            <a:avLst/>
          </a:prstGeom>
          <a:noFill/>
          <a:effectLst>
            <a:softEdge rad="635000"/>
          </a:effectLst>
        </p:spPr>
      </p:pic>
      <p:sp>
        <p:nvSpPr>
          <p:cNvPr id="3" name="Rectangle 2"/>
          <p:cNvSpPr/>
          <p:nvPr/>
        </p:nvSpPr>
        <p:spPr>
          <a:xfrm>
            <a:off x="152400" y="4558725"/>
            <a:ext cx="8991600" cy="58477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vi-VN" sz="3200" smtClean="0">
                <a:solidFill>
                  <a:srgbClr val="FFFF00"/>
                </a:solidFill>
              </a:rPr>
              <a:t>kamanīya-viśeṣa-śobhaḿ</a:t>
            </a:r>
            <a:r>
              <a:rPr lang="en-US" sz="3200" smtClean="0">
                <a:solidFill>
                  <a:srgbClr val="FFFF00"/>
                </a:solidFill>
              </a:rPr>
              <a:t>...</a:t>
            </a:r>
            <a:endParaRPr lang="vi-VN" sz="3200" smtClean="0">
              <a:solidFill>
                <a:srgbClr val="FFFF00"/>
              </a:solidFill>
            </a:endParaRPr>
          </a:p>
        </p:txBody>
      </p:sp>
      <p:pic>
        <p:nvPicPr>
          <p:cNvPr id="79876" name="Picture 4" descr="http://40.media.tumblr.com/23ba3b9947bc8dbd5f588c98215da674/tumblr_njrjua3yPX1s0gs5so1_500.jpg"/>
          <p:cNvPicPr>
            <a:picLocks noChangeAspect="1" noChangeArrowheads="1"/>
          </p:cNvPicPr>
          <p:nvPr/>
        </p:nvPicPr>
        <p:blipFill>
          <a:blip r:embed="rId5" cstate="print"/>
          <a:srcRect/>
          <a:stretch>
            <a:fillRect/>
          </a:stretch>
        </p:blipFill>
        <p:spPr bwMode="auto">
          <a:xfrm>
            <a:off x="4943752" y="0"/>
            <a:ext cx="4124048" cy="45529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ovieonwallpaper.com/wp-content/uploads/2015/04/blue_space_by_turkeydudegdmz.jpg"/>
          <p:cNvPicPr>
            <a:picLocks noChangeAspect="1" noChangeArrowheads="1"/>
          </p:cNvPicPr>
          <p:nvPr/>
        </p:nvPicPr>
        <p:blipFill>
          <a:blip r:embed="rId3" cstate="print"/>
          <a:srcRect/>
          <a:stretch>
            <a:fillRect/>
          </a:stretch>
        </p:blipFill>
        <p:spPr bwMode="auto">
          <a:xfrm flipH="1">
            <a:off x="-1" y="0"/>
            <a:ext cx="914846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sp>
        <p:nvSpPr>
          <p:cNvPr id="5" name="TextBox 4"/>
          <p:cNvSpPr txBox="1"/>
          <p:nvPr/>
        </p:nvSpPr>
        <p:spPr>
          <a:xfrm>
            <a:off x="0" y="4552950"/>
            <a:ext cx="91440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smtClean="0"/>
              <a:t>Sri Brahma Samhita:  Verse-31</a:t>
            </a:r>
            <a:endParaRPr lang="en-US" sz="3200"/>
          </a:p>
        </p:txBody>
      </p:sp>
      <p:pic>
        <p:nvPicPr>
          <p:cNvPr id="194562" name="Picture 2" descr="http://api.ning.com/files/jsqU1mHWkLjB6TFRptvDUss2J*Ua6wvqQUk89kzBf1lZRX4JumyxcYNmUfHyKiH6K0HyfF2P8sDyhGWQ841jv5KTVfQ*giDI/339340_247239418656686_100001118895031_698323_175456113_o.jpg"/>
          <p:cNvPicPr>
            <a:picLocks noChangeAspect="1" noChangeArrowheads="1"/>
          </p:cNvPicPr>
          <p:nvPr/>
        </p:nvPicPr>
        <p:blipFill>
          <a:blip r:embed="rId4" cstate="print"/>
          <a:srcRect/>
          <a:stretch>
            <a:fillRect/>
          </a:stretch>
        </p:blipFill>
        <p:spPr bwMode="auto">
          <a:xfrm>
            <a:off x="5562600" y="666750"/>
            <a:ext cx="2459570" cy="3714750"/>
          </a:xfrm>
          <a:prstGeom prst="rect">
            <a:avLst/>
          </a:prstGeom>
          <a:noFill/>
          <a:effectLst>
            <a:softEdge rad="635000"/>
          </a:effectLst>
        </p:spPr>
      </p:pic>
      <p:pic>
        <p:nvPicPr>
          <p:cNvPr id="7" name="Picture 6" descr="http://i.ytimg.com/vi/3xEw8IplL1I/maxresdefault.jpg"/>
          <p:cNvPicPr>
            <a:picLocks noChangeAspect="1" noChangeArrowheads="1"/>
          </p:cNvPicPr>
          <p:nvPr/>
        </p:nvPicPr>
        <p:blipFill>
          <a:blip r:embed="rId5" cstate="print"/>
          <a:srcRect t="4846" r="60277" b="38117"/>
          <a:stretch>
            <a:fillRect/>
          </a:stretch>
        </p:blipFill>
        <p:spPr bwMode="auto">
          <a:xfrm>
            <a:off x="0" y="0"/>
            <a:ext cx="2971800" cy="2419350"/>
          </a:xfrm>
          <a:prstGeom prst="rect">
            <a:avLst/>
          </a:prstGeom>
          <a:noFill/>
          <a:effectLst>
            <a:softEdge rad="635000"/>
          </a:effectLst>
        </p:spPr>
      </p:pic>
      <p:pic>
        <p:nvPicPr>
          <p:cNvPr id="72706" name="Picture 2" descr="http://ordiate.com/wp-content/uploads/2013/01/lord-brahma-01.jpg"/>
          <p:cNvPicPr>
            <a:picLocks noChangeAspect="1" noChangeArrowheads="1"/>
          </p:cNvPicPr>
          <p:nvPr/>
        </p:nvPicPr>
        <p:blipFill>
          <a:blip r:embed="rId6" cstate="print"/>
          <a:srcRect/>
          <a:stretch>
            <a:fillRect/>
          </a:stretch>
        </p:blipFill>
        <p:spPr bwMode="auto">
          <a:xfrm>
            <a:off x="152400" y="2266950"/>
            <a:ext cx="3429000" cy="2743200"/>
          </a:xfrm>
          <a:prstGeom prst="ellipse">
            <a:avLst/>
          </a:prstGeom>
          <a:noFill/>
          <a:effectLst>
            <a:softEdge rad="6350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integratedcatholiclife.org/wp-content/uploads/dark-cloudy-night-sky-light-moon-star-feature-w480x300.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42</a:t>
            </a:fld>
            <a:endParaRPr lang="en-US"/>
          </a:p>
        </p:txBody>
      </p:sp>
      <p:sp>
        <p:nvSpPr>
          <p:cNvPr id="3" name="Rectangle 2"/>
          <p:cNvSpPr/>
          <p:nvPr/>
        </p:nvSpPr>
        <p:spPr>
          <a:xfrm>
            <a:off x="228600" y="590550"/>
            <a:ext cx="8686800" cy="2062103"/>
          </a:xfrm>
          <a:prstGeom prst="rect">
            <a:avLst/>
          </a:prstGeom>
        </p:spPr>
        <p:txBody>
          <a:bodyPr wrap="square">
            <a:spAutoFit/>
          </a:bodyPr>
          <a:lstStyle/>
          <a:p>
            <a:r>
              <a:rPr lang="vi-VN" sz="3200" smtClean="0">
                <a:solidFill>
                  <a:srgbClr val="FFFF00"/>
                </a:solidFill>
              </a:rPr>
              <a:t>ālola-candraka-lasad-vanamālya-vaḿśī-</a:t>
            </a:r>
          </a:p>
          <a:p>
            <a:r>
              <a:rPr lang="vi-VN" sz="3200" smtClean="0">
                <a:solidFill>
                  <a:srgbClr val="FFFF00"/>
                </a:solidFill>
              </a:rPr>
              <a:t>ratnāńgadaḿ praṇaya-keli-kalā-vilāsam</a:t>
            </a:r>
          </a:p>
          <a:p>
            <a:r>
              <a:rPr lang="vi-VN" sz="3200" smtClean="0">
                <a:solidFill>
                  <a:srgbClr val="FFFF00"/>
                </a:solidFill>
              </a:rPr>
              <a:t>śyāmaḿ tri-bhańga-lalitaḿ niyata-prakāśaḿ</a:t>
            </a:r>
          </a:p>
          <a:p>
            <a:r>
              <a:rPr lang="vi-VN" sz="3200" smtClean="0">
                <a:solidFill>
                  <a:srgbClr val="FFFF00"/>
                </a:solidFill>
              </a:rPr>
              <a:t>govindam ādi-puruṣaḿ tam ahaḿ bhajāmi</a:t>
            </a:r>
          </a:p>
        </p:txBody>
      </p:sp>
      <p:sp>
        <p:nvSpPr>
          <p:cNvPr id="4" name="Rectangle 3"/>
          <p:cNvSpPr/>
          <p:nvPr/>
        </p:nvSpPr>
        <p:spPr>
          <a:xfrm>
            <a:off x="228600" y="2724150"/>
            <a:ext cx="7848600" cy="2308324"/>
          </a:xfrm>
          <a:prstGeom prst="rect">
            <a:avLst/>
          </a:prstGeom>
        </p:spPr>
        <p:txBody>
          <a:bodyPr wrap="square">
            <a:spAutoFit/>
          </a:bodyPr>
          <a:lstStyle/>
          <a:p>
            <a:r>
              <a:rPr lang="en-US" sz="2400" smtClean="0">
                <a:solidFill>
                  <a:schemeClr val="bg1"/>
                </a:solidFill>
              </a:rPr>
              <a:t>I worship Govinda, the primeval Lord, round whose neck is swinging a garland of flowers beautified with the moon-locket, whose two hands are adorned with the flute and jeweled ornaments, who always revels in pastimes of love, whose graceful threefold-bending form of Syamasundara is eternally manifest.</a:t>
            </a:r>
          </a:p>
        </p:txBody>
      </p:sp>
      <p:sp>
        <p:nvSpPr>
          <p:cNvPr id="5" name="TextBox 4"/>
          <p:cNvSpPr txBox="1"/>
          <p:nvPr/>
        </p:nvSpPr>
        <p:spPr>
          <a:xfrm>
            <a:off x="0" y="0"/>
            <a:ext cx="1552028" cy="584775"/>
          </a:xfrm>
          <a:prstGeom prst="rect">
            <a:avLst/>
          </a:prstGeom>
          <a:noFill/>
        </p:spPr>
        <p:txBody>
          <a:bodyPr wrap="none" rtlCol="0">
            <a:spAutoFit/>
          </a:bodyPr>
          <a:lstStyle/>
          <a:p>
            <a:r>
              <a:rPr lang="en-US" sz="3200" smtClean="0">
                <a:solidFill>
                  <a:srgbClr val="FFC000"/>
                </a:solidFill>
              </a:rPr>
              <a:t>BS - 31</a:t>
            </a:r>
            <a:endParaRPr lang="en-US" sz="3200">
              <a:solidFill>
                <a:srgbClr val="FFC000"/>
              </a:solidFill>
            </a:endParaRPr>
          </a:p>
        </p:txBody>
      </p:sp>
      <p:pic>
        <p:nvPicPr>
          <p:cNvPr id="6" name="BS-31-Alola-Candraka.mp3">
            <a:hlinkClick r:id="" action="ppaction://media"/>
          </p:cNvPr>
          <p:cNvPicPr>
            <a:picLocks noRot="1" noChangeAspect="1"/>
          </p:cNvPicPr>
          <p:nvPr>
            <a:audioFile r:link="rId1"/>
          </p:nvPr>
        </p:nvPicPr>
        <p:blipFill>
          <a:blip r:embed="rId5" cstate="print"/>
          <a:stretch>
            <a:fillRect/>
          </a:stretch>
        </p:blipFill>
        <p:spPr>
          <a:xfrm>
            <a:off x="8458200" y="424815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7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43</a:t>
            </a:fld>
            <a:endParaRPr lang="en-US"/>
          </a:p>
        </p:txBody>
      </p:sp>
      <p:pic>
        <p:nvPicPr>
          <p:cNvPr id="5" name="Picture 2" descr="http://api.ning.com/files/m0oBnZNX-Vb8V4B9F7YmnJPW2abY5S3YcpcfyUrVk9iuDqODy8aMtL7b1Nf1Q1vobLxxvzvTNz0QZyQIAAshjW1bHMUbDNXSKUlbRgNlWVw_/UNIVERS.jpg"/>
          <p:cNvPicPr>
            <a:picLocks noChangeAspect="1" noChangeArrowheads="1"/>
          </p:cNvPicPr>
          <p:nvPr/>
        </p:nvPicPr>
        <p:blipFill>
          <a:blip r:embed="rId3" cstate="print"/>
          <a:srcRect/>
          <a:stretch>
            <a:fillRect/>
          </a:stretch>
        </p:blipFill>
        <p:spPr bwMode="auto">
          <a:xfrm>
            <a:off x="5638800" y="0"/>
            <a:ext cx="3505200" cy="5143500"/>
          </a:xfrm>
          <a:prstGeom prst="rect">
            <a:avLst/>
          </a:prstGeom>
          <a:noFill/>
        </p:spPr>
      </p:pic>
      <p:sp>
        <p:nvSpPr>
          <p:cNvPr id="6" name="TextBox 5"/>
          <p:cNvSpPr txBox="1"/>
          <p:nvPr/>
        </p:nvSpPr>
        <p:spPr>
          <a:xfrm>
            <a:off x="304800" y="286524"/>
            <a:ext cx="5182829" cy="4647426"/>
          </a:xfrm>
          <a:prstGeom prst="rect">
            <a:avLst/>
          </a:prstGeom>
          <a:noFill/>
        </p:spPr>
        <p:txBody>
          <a:bodyPr wrap="none" rtlCol="0">
            <a:spAutoFit/>
          </a:bodyPr>
          <a:lstStyle/>
          <a:p>
            <a:r>
              <a:rPr lang="vi-VN" sz="2800" smtClean="0">
                <a:solidFill>
                  <a:srgbClr val="FFFF00"/>
                </a:solidFill>
              </a:rPr>
              <a:t>ālola</a:t>
            </a:r>
            <a:r>
              <a:rPr lang="en-US" sz="2800" smtClean="0">
                <a:solidFill>
                  <a:srgbClr val="FFFF00"/>
                </a:solidFill>
              </a:rPr>
              <a:t>		</a:t>
            </a:r>
            <a:r>
              <a:rPr lang="vi-VN" sz="2800" smtClean="0">
                <a:solidFill>
                  <a:schemeClr val="bg1"/>
                </a:solidFill>
              </a:rPr>
              <a:t>-</a:t>
            </a:r>
            <a:r>
              <a:rPr lang="en-US" sz="2800" smtClean="0">
                <a:solidFill>
                  <a:schemeClr val="bg1"/>
                </a:solidFill>
              </a:rPr>
              <a:t> swinging</a:t>
            </a:r>
          </a:p>
          <a:p>
            <a:r>
              <a:rPr lang="vi-VN" sz="2800" smtClean="0">
                <a:solidFill>
                  <a:srgbClr val="FFFF00"/>
                </a:solidFill>
              </a:rPr>
              <a:t>candraka</a:t>
            </a:r>
            <a:r>
              <a:rPr lang="vi-VN" sz="2800" smtClean="0">
                <a:solidFill>
                  <a:schemeClr val="bg1"/>
                </a:solidFill>
              </a:rPr>
              <a:t>-</a:t>
            </a:r>
            <a:r>
              <a:rPr lang="en-US" sz="2800" smtClean="0">
                <a:solidFill>
                  <a:schemeClr val="bg1"/>
                </a:solidFill>
              </a:rPr>
              <a:t> with moon locket</a:t>
            </a:r>
          </a:p>
          <a:p>
            <a:r>
              <a:rPr lang="vi-VN" sz="2800" smtClean="0">
                <a:solidFill>
                  <a:srgbClr val="FFFF00"/>
                </a:solidFill>
              </a:rPr>
              <a:t>lasad</a:t>
            </a:r>
            <a:r>
              <a:rPr lang="en-US" sz="2800" smtClean="0">
                <a:solidFill>
                  <a:srgbClr val="FFFF00"/>
                </a:solidFill>
              </a:rPr>
              <a:t>		</a:t>
            </a:r>
            <a:r>
              <a:rPr lang="vi-VN" sz="2800" smtClean="0">
                <a:solidFill>
                  <a:schemeClr val="bg1"/>
                </a:solidFill>
              </a:rPr>
              <a:t>-</a:t>
            </a:r>
            <a:r>
              <a:rPr lang="en-US" sz="2800" smtClean="0">
                <a:solidFill>
                  <a:schemeClr val="bg1"/>
                </a:solidFill>
              </a:rPr>
              <a:t> beautified</a:t>
            </a:r>
          </a:p>
          <a:p>
            <a:r>
              <a:rPr lang="vi-VN" sz="2800" smtClean="0">
                <a:solidFill>
                  <a:srgbClr val="FFFF00"/>
                </a:solidFill>
              </a:rPr>
              <a:t>vanamālya</a:t>
            </a:r>
            <a:r>
              <a:rPr lang="vi-VN" sz="2800" smtClean="0">
                <a:solidFill>
                  <a:schemeClr val="bg1"/>
                </a:solidFill>
              </a:rPr>
              <a:t>-</a:t>
            </a:r>
            <a:r>
              <a:rPr lang="en-US" sz="2800" smtClean="0">
                <a:solidFill>
                  <a:schemeClr val="bg1"/>
                </a:solidFill>
              </a:rPr>
              <a:t> garland of flowers</a:t>
            </a:r>
          </a:p>
          <a:p>
            <a:r>
              <a:rPr lang="vi-VN" sz="2800" smtClean="0">
                <a:solidFill>
                  <a:srgbClr val="FFFF00"/>
                </a:solidFill>
              </a:rPr>
              <a:t>vaḿśī</a:t>
            </a:r>
            <a:r>
              <a:rPr lang="en-US" sz="2800" smtClean="0">
                <a:solidFill>
                  <a:srgbClr val="FFFF00"/>
                </a:solidFill>
              </a:rPr>
              <a:t>	</a:t>
            </a:r>
            <a:r>
              <a:rPr lang="vi-VN" sz="2800" smtClean="0">
                <a:solidFill>
                  <a:schemeClr val="bg1"/>
                </a:solidFill>
              </a:rPr>
              <a:t>-</a:t>
            </a:r>
            <a:r>
              <a:rPr lang="en-US" sz="2800" smtClean="0">
                <a:solidFill>
                  <a:schemeClr val="bg1"/>
                </a:solidFill>
              </a:rPr>
              <a:t> flute</a:t>
            </a:r>
            <a:endParaRPr lang="vi-VN" sz="2800" smtClean="0">
              <a:solidFill>
                <a:schemeClr val="bg1"/>
              </a:solidFill>
            </a:endParaRPr>
          </a:p>
          <a:p>
            <a:r>
              <a:rPr lang="en-US" sz="2800" smtClean="0">
                <a:solidFill>
                  <a:srgbClr val="FFFF00"/>
                </a:solidFill>
              </a:rPr>
              <a:t>r</a:t>
            </a:r>
            <a:r>
              <a:rPr lang="vi-VN" sz="2800" smtClean="0">
                <a:solidFill>
                  <a:srgbClr val="FFFF00"/>
                </a:solidFill>
              </a:rPr>
              <a:t>atn</a:t>
            </a:r>
            <a:r>
              <a:rPr lang="en-US" sz="2800" smtClean="0">
                <a:solidFill>
                  <a:srgbClr val="FFFF00"/>
                </a:solidFill>
              </a:rPr>
              <a:t>a 		</a:t>
            </a:r>
            <a:r>
              <a:rPr lang="en-US" sz="2800" smtClean="0">
                <a:solidFill>
                  <a:schemeClr val="bg1"/>
                </a:solidFill>
              </a:rPr>
              <a:t>–jewel</a:t>
            </a:r>
          </a:p>
          <a:p>
            <a:r>
              <a:rPr lang="en-US" sz="2800" smtClean="0">
                <a:solidFill>
                  <a:srgbClr val="FFFF00"/>
                </a:solidFill>
              </a:rPr>
              <a:t>a</a:t>
            </a:r>
            <a:r>
              <a:rPr lang="vi-VN" sz="2800" smtClean="0">
                <a:solidFill>
                  <a:srgbClr val="FFFF00"/>
                </a:solidFill>
              </a:rPr>
              <a:t>ńgadaḿ </a:t>
            </a:r>
            <a:r>
              <a:rPr lang="en-US" sz="2800" smtClean="0">
                <a:solidFill>
                  <a:srgbClr val="FFFF00"/>
                </a:solidFill>
              </a:rPr>
              <a:t>	</a:t>
            </a:r>
            <a:r>
              <a:rPr lang="en-US" sz="2800" smtClean="0">
                <a:solidFill>
                  <a:schemeClr val="bg1"/>
                </a:solidFill>
              </a:rPr>
              <a:t>- adorned with</a:t>
            </a:r>
          </a:p>
          <a:p>
            <a:r>
              <a:rPr lang="vi-VN" sz="2800" smtClean="0">
                <a:solidFill>
                  <a:srgbClr val="FFFF00"/>
                </a:solidFill>
              </a:rPr>
              <a:t>praṇaya</a:t>
            </a:r>
            <a:r>
              <a:rPr lang="en-US" sz="2800" smtClean="0">
                <a:solidFill>
                  <a:srgbClr val="FFFF00"/>
                </a:solidFill>
              </a:rPr>
              <a:t>	</a:t>
            </a:r>
            <a:r>
              <a:rPr lang="vi-VN" sz="2800" smtClean="0">
                <a:solidFill>
                  <a:schemeClr val="bg1"/>
                </a:solidFill>
              </a:rPr>
              <a:t>-</a:t>
            </a:r>
            <a:r>
              <a:rPr lang="en-US" sz="2800" smtClean="0">
                <a:solidFill>
                  <a:schemeClr val="bg1"/>
                </a:solidFill>
              </a:rPr>
              <a:t> of love</a:t>
            </a:r>
          </a:p>
          <a:p>
            <a:r>
              <a:rPr lang="vi-VN" sz="2800" smtClean="0">
                <a:solidFill>
                  <a:srgbClr val="FFFF00"/>
                </a:solidFill>
              </a:rPr>
              <a:t>keli-kalā</a:t>
            </a:r>
            <a:r>
              <a:rPr lang="en-US" sz="2800" smtClean="0">
                <a:solidFill>
                  <a:srgbClr val="FFFF00"/>
                </a:solidFill>
              </a:rPr>
              <a:t>	</a:t>
            </a:r>
            <a:r>
              <a:rPr lang="vi-VN" sz="2800" smtClean="0">
                <a:solidFill>
                  <a:schemeClr val="bg1"/>
                </a:solidFill>
              </a:rPr>
              <a:t>-</a:t>
            </a:r>
            <a:r>
              <a:rPr lang="en-US" sz="2800" smtClean="0">
                <a:solidFill>
                  <a:schemeClr val="bg1"/>
                </a:solidFill>
              </a:rPr>
              <a:t> pastimes</a:t>
            </a:r>
          </a:p>
          <a:p>
            <a:r>
              <a:rPr lang="en-US" sz="2800" smtClean="0">
                <a:solidFill>
                  <a:srgbClr val="FFFF00"/>
                </a:solidFill>
              </a:rPr>
              <a:t>v</a:t>
            </a:r>
            <a:r>
              <a:rPr lang="vi-VN" sz="2800" smtClean="0">
                <a:solidFill>
                  <a:srgbClr val="FFFF00"/>
                </a:solidFill>
              </a:rPr>
              <a:t>ilāsam</a:t>
            </a:r>
            <a:r>
              <a:rPr lang="en-US" sz="2800" smtClean="0">
                <a:solidFill>
                  <a:srgbClr val="FFFF00"/>
                </a:solidFill>
              </a:rPr>
              <a:t> </a:t>
            </a:r>
            <a:r>
              <a:rPr lang="en-US" sz="2800" smtClean="0">
                <a:solidFill>
                  <a:schemeClr val="bg1"/>
                </a:solidFill>
              </a:rPr>
              <a:t>– who always performs</a:t>
            </a:r>
            <a:endParaRPr lang="vi-VN" sz="2800" smtClean="0">
              <a:solidFill>
                <a:schemeClr val="bg1"/>
              </a:solidFill>
            </a:endParaRPr>
          </a:p>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44</a:t>
            </a:fld>
            <a:endParaRPr lang="en-US"/>
          </a:p>
        </p:txBody>
      </p:sp>
      <p:sp>
        <p:nvSpPr>
          <p:cNvPr id="3" name="Rectangle 2"/>
          <p:cNvSpPr/>
          <p:nvPr/>
        </p:nvSpPr>
        <p:spPr>
          <a:xfrm>
            <a:off x="228600" y="397966"/>
            <a:ext cx="5334000" cy="4154984"/>
          </a:xfrm>
          <a:prstGeom prst="rect">
            <a:avLst/>
          </a:prstGeom>
        </p:spPr>
        <p:txBody>
          <a:bodyPr wrap="square">
            <a:spAutoFit/>
          </a:bodyPr>
          <a:lstStyle/>
          <a:p>
            <a:r>
              <a:rPr lang="vi-VN" sz="2400" smtClean="0">
                <a:solidFill>
                  <a:srgbClr val="FFFF00"/>
                </a:solidFill>
              </a:rPr>
              <a:t>Śyāmaḿ</a:t>
            </a:r>
            <a:r>
              <a:rPr lang="en-US" sz="2400" smtClean="0">
                <a:solidFill>
                  <a:srgbClr val="FFFF00"/>
                </a:solidFill>
              </a:rPr>
              <a:t>	</a:t>
            </a:r>
            <a:r>
              <a:rPr lang="en-US" sz="2400" smtClean="0">
                <a:solidFill>
                  <a:schemeClr val="bg1"/>
                </a:solidFill>
              </a:rPr>
              <a:t>- Syamasundara</a:t>
            </a:r>
            <a:r>
              <a:rPr lang="vi-VN" sz="2400" smtClean="0">
                <a:solidFill>
                  <a:srgbClr val="FFFF00"/>
                </a:solidFill>
              </a:rPr>
              <a:t> </a:t>
            </a:r>
            <a:endParaRPr lang="en-US" sz="2400" smtClean="0">
              <a:solidFill>
                <a:srgbClr val="FFFF00"/>
              </a:solidFill>
            </a:endParaRPr>
          </a:p>
          <a:p>
            <a:r>
              <a:rPr lang="vi-VN" sz="2400" smtClean="0">
                <a:solidFill>
                  <a:srgbClr val="FFFF00"/>
                </a:solidFill>
              </a:rPr>
              <a:t>tri-bhańga</a:t>
            </a:r>
            <a:r>
              <a:rPr lang="en-US" sz="2400" smtClean="0">
                <a:solidFill>
                  <a:srgbClr val="FFFF00"/>
                </a:solidFill>
              </a:rPr>
              <a:t>	</a:t>
            </a:r>
            <a:r>
              <a:rPr lang="vi-VN" sz="2400" smtClean="0">
                <a:solidFill>
                  <a:schemeClr val="bg1"/>
                </a:solidFill>
              </a:rPr>
              <a:t>-</a:t>
            </a:r>
            <a:r>
              <a:rPr lang="en-US" sz="2400" smtClean="0">
                <a:solidFill>
                  <a:schemeClr val="bg1"/>
                </a:solidFill>
              </a:rPr>
              <a:t> bent in 3 places</a:t>
            </a:r>
          </a:p>
          <a:p>
            <a:r>
              <a:rPr lang="vi-VN" sz="2400" smtClean="0">
                <a:solidFill>
                  <a:srgbClr val="FFFF00"/>
                </a:solidFill>
              </a:rPr>
              <a:t>lalitaḿ </a:t>
            </a:r>
            <a:r>
              <a:rPr lang="en-US" sz="2400" smtClean="0">
                <a:solidFill>
                  <a:srgbClr val="FFFF00"/>
                </a:solidFill>
              </a:rPr>
              <a:t>	</a:t>
            </a:r>
            <a:r>
              <a:rPr lang="en-US" sz="2400" smtClean="0">
                <a:solidFill>
                  <a:schemeClr val="bg1"/>
                </a:solidFill>
              </a:rPr>
              <a:t>- graceful</a:t>
            </a:r>
          </a:p>
          <a:p>
            <a:r>
              <a:rPr lang="vi-VN" sz="2400" smtClean="0">
                <a:solidFill>
                  <a:srgbClr val="FFFF00"/>
                </a:solidFill>
              </a:rPr>
              <a:t>niyata</a:t>
            </a:r>
            <a:r>
              <a:rPr lang="en-US" sz="2400" smtClean="0">
                <a:solidFill>
                  <a:srgbClr val="FFFF00"/>
                </a:solidFill>
              </a:rPr>
              <a:t>		</a:t>
            </a:r>
            <a:r>
              <a:rPr lang="vi-VN" sz="2400" smtClean="0">
                <a:solidFill>
                  <a:schemeClr val="bg1"/>
                </a:solidFill>
              </a:rPr>
              <a:t>-</a:t>
            </a:r>
            <a:r>
              <a:rPr lang="en-US" sz="2400" smtClean="0">
                <a:solidFill>
                  <a:schemeClr val="bg1"/>
                </a:solidFill>
              </a:rPr>
              <a:t> eternally</a:t>
            </a:r>
            <a:r>
              <a:rPr lang="en-US" sz="2400" smtClean="0">
                <a:solidFill>
                  <a:srgbClr val="FFFF00"/>
                </a:solidFill>
              </a:rPr>
              <a:t>	</a:t>
            </a:r>
          </a:p>
          <a:p>
            <a:r>
              <a:rPr lang="vi-VN" sz="2400" smtClean="0">
                <a:solidFill>
                  <a:srgbClr val="FFFF00"/>
                </a:solidFill>
              </a:rPr>
              <a:t>prakāśaḿ</a:t>
            </a:r>
            <a:r>
              <a:rPr lang="en-US" sz="2400" smtClean="0">
                <a:solidFill>
                  <a:srgbClr val="FFFF00"/>
                </a:solidFill>
              </a:rPr>
              <a:t>	</a:t>
            </a:r>
            <a:r>
              <a:rPr lang="en-US" sz="2400" smtClean="0">
                <a:solidFill>
                  <a:schemeClr val="bg1"/>
                </a:solidFill>
              </a:rPr>
              <a:t>- manifest</a:t>
            </a:r>
            <a:endParaRPr lang="vi-VN" sz="2400" smtClean="0">
              <a:solidFill>
                <a:schemeClr val="bg1"/>
              </a:solidFill>
            </a:endParaRPr>
          </a:p>
          <a:p>
            <a:r>
              <a:rPr lang="vi-VN" sz="2400" smtClean="0">
                <a:solidFill>
                  <a:srgbClr val="FFFF00"/>
                </a:solidFill>
              </a:rPr>
              <a:t>govindam </a:t>
            </a:r>
            <a:r>
              <a:rPr lang="en-US" sz="2400" smtClean="0">
                <a:solidFill>
                  <a:srgbClr val="FFFF00"/>
                </a:solidFill>
              </a:rPr>
              <a:t>	</a:t>
            </a:r>
            <a:r>
              <a:rPr lang="en-US" sz="2400" smtClean="0">
                <a:solidFill>
                  <a:schemeClr val="bg1"/>
                </a:solidFill>
              </a:rPr>
              <a:t>- Lord Govinda (Krsna)</a:t>
            </a:r>
            <a:r>
              <a:rPr lang="en-US" sz="2400" smtClean="0">
                <a:solidFill>
                  <a:srgbClr val="FFFF00"/>
                </a:solidFill>
              </a:rPr>
              <a:t> </a:t>
            </a:r>
          </a:p>
          <a:p>
            <a:r>
              <a:rPr lang="vi-VN" sz="2400" smtClean="0">
                <a:solidFill>
                  <a:srgbClr val="FFFF00"/>
                </a:solidFill>
              </a:rPr>
              <a:t>ādi</a:t>
            </a:r>
            <a:r>
              <a:rPr lang="en-US" sz="2400" smtClean="0">
                <a:solidFill>
                  <a:srgbClr val="FFFF00"/>
                </a:solidFill>
              </a:rPr>
              <a:t>		</a:t>
            </a:r>
            <a:r>
              <a:rPr lang="vi-VN" sz="2400" smtClean="0">
                <a:solidFill>
                  <a:schemeClr val="bg1"/>
                </a:solidFill>
              </a:rPr>
              <a:t>-</a:t>
            </a:r>
            <a:r>
              <a:rPr lang="en-US" sz="2400" smtClean="0">
                <a:solidFill>
                  <a:schemeClr val="bg1"/>
                </a:solidFill>
              </a:rPr>
              <a:t> original</a:t>
            </a:r>
          </a:p>
          <a:p>
            <a:r>
              <a:rPr lang="vi-VN" sz="2400" smtClean="0">
                <a:solidFill>
                  <a:srgbClr val="FFFF00"/>
                </a:solidFill>
              </a:rPr>
              <a:t>puruṣaḿ </a:t>
            </a:r>
            <a:r>
              <a:rPr lang="en-US" sz="2400" smtClean="0">
                <a:solidFill>
                  <a:srgbClr val="FFFF00"/>
                </a:solidFill>
              </a:rPr>
              <a:t>	</a:t>
            </a:r>
            <a:r>
              <a:rPr lang="en-US" sz="2400" smtClean="0">
                <a:solidFill>
                  <a:schemeClr val="bg1"/>
                </a:solidFill>
              </a:rPr>
              <a:t>- person</a:t>
            </a:r>
          </a:p>
          <a:p>
            <a:r>
              <a:rPr lang="vi-VN" sz="2400" smtClean="0">
                <a:solidFill>
                  <a:srgbClr val="FFFF00"/>
                </a:solidFill>
              </a:rPr>
              <a:t>tam </a:t>
            </a:r>
            <a:r>
              <a:rPr lang="en-US" sz="2400" smtClean="0">
                <a:solidFill>
                  <a:srgbClr val="FFFF00"/>
                </a:solidFill>
              </a:rPr>
              <a:t>		</a:t>
            </a:r>
            <a:r>
              <a:rPr lang="en-US" sz="2400" smtClean="0">
                <a:solidFill>
                  <a:schemeClr val="bg1"/>
                </a:solidFill>
              </a:rPr>
              <a:t>- Him</a:t>
            </a:r>
          </a:p>
          <a:p>
            <a:r>
              <a:rPr lang="vi-VN" sz="2400" smtClean="0">
                <a:solidFill>
                  <a:srgbClr val="FFFF00"/>
                </a:solidFill>
              </a:rPr>
              <a:t>ahaḿ </a:t>
            </a:r>
            <a:r>
              <a:rPr lang="en-US" sz="2400" smtClean="0">
                <a:solidFill>
                  <a:srgbClr val="FFFF00"/>
                </a:solidFill>
              </a:rPr>
              <a:t>		</a:t>
            </a:r>
            <a:r>
              <a:rPr lang="en-US" sz="2400" smtClean="0">
                <a:solidFill>
                  <a:schemeClr val="bg1"/>
                </a:solidFill>
              </a:rPr>
              <a:t>- I</a:t>
            </a:r>
          </a:p>
          <a:p>
            <a:r>
              <a:rPr lang="vi-VN" sz="2400" smtClean="0">
                <a:solidFill>
                  <a:srgbClr val="FFFF00"/>
                </a:solidFill>
              </a:rPr>
              <a:t>bhajāmi</a:t>
            </a:r>
            <a:r>
              <a:rPr lang="en-US" sz="2400" smtClean="0">
                <a:solidFill>
                  <a:srgbClr val="FFFF00"/>
                </a:solidFill>
              </a:rPr>
              <a:t>	</a:t>
            </a:r>
            <a:r>
              <a:rPr lang="en-US" sz="2400" smtClean="0">
                <a:solidFill>
                  <a:schemeClr val="bg1"/>
                </a:solidFill>
              </a:rPr>
              <a:t>- worship</a:t>
            </a:r>
            <a:endParaRPr lang="vi-VN" sz="2400">
              <a:solidFill>
                <a:schemeClr val="bg1"/>
              </a:solidFill>
            </a:endParaRPr>
          </a:p>
        </p:txBody>
      </p:sp>
      <p:pic>
        <p:nvPicPr>
          <p:cNvPr id="4" name="Picture 2" descr="http://api.ning.com/files/m0oBnZNX-Vb8V4B9F7YmnJPW2abY5S3YcpcfyUrVk9iuDqODy8aMtL7b1Nf1Q1vobLxxvzvTNz0QZyQIAAshjW1bHMUbDNXSKUlbRgNlWVw_/UNIVERS.jpg"/>
          <p:cNvPicPr>
            <a:picLocks noChangeAspect="1" noChangeArrowheads="1"/>
          </p:cNvPicPr>
          <p:nvPr/>
        </p:nvPicPr>
        <p:blipFill>
          <a:blip r:embed="rId3" cstate="print"/>
          <a:srcRect/>
          <a:stretch>
            <a:fillRect/>
          </a:stretch>
        </p:blipFill>
        <p:spPr bwMode="auto">
          <a:xfrm>
            <a:off x="5638800" y="0"/>
            <a:ext cx="3505200" cy="51435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33794" name="Picture 2" descr="http://i220.photobucket.com/albums/dd17/Karnamrita/TheFlutePlayerBeauty.jpg"/>
          <p:cNvPicPr>
            <a:picLocks noChangeAspect="1" noChangeArrowheads="1"/>
          </p:cNvPicPr>
          <p:nvPr/>
        </p:nvPicPr>
        <p:blipFill>
          <a:blip r:embed="rId4" cstate="print"/>
          <a:srcRect/>
          <a:stretch>
            <a:fillRect/>
          </a:stretch>
        </p:blipFill>
        <p:spPr bwMode="auto">
          <a:xfrm>
            <a:off x="2438400" y="0"/>
            <a:ext cx="6705600" cy="5143500"/>
          </a:xfrm>
          <a:prstGeom prst="rect">
            <a:avLst/>
          </a:prstGeom>
          <a:noFill/>
          <a:effectLst>
            <a:softEdge rad="635000"/>
          </a:effectLst>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45</a:t>
            </a:fld>
            <a:endParaRPr lang="en-US"/>
          </a:p>
        </p:txBody>
      </p:sp>
      <p:sp>
        <p:nvSpPr>
          <p:cNvPr id="3" name="Rectangle 2"/>
          <p:cNvSpPr/>
          <p:nvPr/>
        </p:nvSpPr>
        <p:spPr>
          <a:xfrm>
            <a:off x="381000" y="285750"/>
            <a:ext cx="2438400" cy="2862322"/>
          </a:xfrm>
          <a:prstGeom prst="rect">
            <a:avLst/>
          </a:prstGeom>
        </p:spPr>
        <p:txBody>
          <a:bodyPr wrap="square">
            <a:spAutoFit/>
          </a:bodyPr>
          <a:lstStyle/>
          <a:p>
            <a:r>
              <a:rPr lang="vi-VN" sz="3600" smtClean="0">
                <a:solidFill>
                  <a:srgbClr val="FFFF00"/>
                </a:solidFill>
              </a:rPr>
              <a:t>ālola-candraka-lasad-vanamālya-vaḿśī-</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46</a:t>
            </a:fld>
            <a:endParaRPr lang="en-US"/>
          </a:p>
        </p:txBody>
      </p:sp>
      <p:sp>
        <p:nvSpPr>
          <p:cNvPr id="4" name="Rectangle 3"/>
          <p:cNvSpPr/>
          <p:nvPr/>
        </p:nvSpPr>
        <p:spPr>
          <a:xfrm>
            <a:off x="1" y="0"/>
            <a:ext cx="9144000" cy="64633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vi-VN" sz="3600" smtClean="0">
                <a:solidFill>
                  <a:srgbClr val="FFFF00"/>
                </a:solidFill>
              </a:rPr>
              <a:t>ratnāńgadaḿ</a:t>
            </a:r>
          </a:p>
        </p:txBody>
      </p:sp>
      <p:pic>
        <p:nvPicPr>
          <p:cNvPr id="14342" name="Picture 6" descr="https://lh3.googleusercontent.com/-J2Qh8Xz5OPs/VJTI7umO64I/AAAAAAAAIaM/mXY4n0z_Xds/w450-h332-no/girirajabyvishnu108.gif"/>
          <p:cNvPicPr>
            <a:picLocks noChangeAspect="1" noChangeArrowheads="1" noCrop="1"/>
          </p:cNvPicPr>
          <p:nvPr/>
        </p:nvPicPr>
        <p:blipFill>
          <a:blip r:embed="rId3" cstate="print"/>
          <a:srcRect/>
          <a:stretch>
            <a:fillRect/>
          </a:stretch>
        </p:blipFill>
        <p:spPr bwMode="auto">
          <a:xfrm>
            <a:off x="3076117" y="666749"/>
            <a:ext cx="6067883" cy="4476751"/>
          </a:xfrm>
          <a:prstGeom prst="rect">
            <a:avLst/>
          </a:prstGeom>
          <a:noFill/>
        </p:spPr>
      </p:pic>
      <p:pic>
        <p:nvPicPr>
          <p:cNvPr id="14340" name="Picture 4" descr="http://www.harekrsna.de/artikel/gopala/syama-krishna.jpg"/>
          <p:cNvPicPr>
            <a:picLocks noChangeAspect="1" noChangeArrowheads="1"/>
          </p:cNvPicPr>
          <p:nvPr/>
        </p:nvPicPr>
        <p:blipFill>
          <a:blip r:embed="rId4" cstate="print"/>
          <a:srcRect/>
          <a:stretch>
            <a:fillRect/>
          </a:stretch>
        </p:blipFill>
        <p:spPr bwMode="auto">
          <a:xfrm>
            <a:off x="0" y="666750"/>
            <a:ext cx="3886200" cy="447675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pi.ning.com/files/UKkHY0AX8EQCkBIjHIc-Rtfv-vZ6wgfnuVEbdOjQL3fQ7HuQKKAPLYpNpo4euPkCkEm54QY16N3N5NCjO5ZNsUztr0Oll8CI/zzz26conjugallove.jpg"/>
          <p:cNvPicPr>
            <a:picLocks noChangeAspect="1" noChangeArrowheads="1"/>
          </p:cNvPicPr>
          <p:nvPr/>
        </p:nvPicPr>
        <p:blipFill>
          <a:blip r:embed="rId3" cstate="print"/>
          <a:srcRect t="4074" b="11481"/>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47</a:t>
            </a:fld>
            <a:endParaRPr lang="en-US"/>
          </a:p>
        </p:txBody>
      </p:sp>
      <p:sp>
        <p:nvSpPr>
          <p:cNvPr id="4" name="Rectangle 3"/>
          <p:cNvSpPr/>
          <p:nvPr/>
        </p:nvSpPr>
        <p:spPr>
          <a:xfrm>
            <a:off x="1" y="0"/>
            <a:ext cx="9144000" cy="64633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vi-VN" sz="3600" smtClean="0">
                <a:solidFill>
                  <a:srgbClr val="FFFF00"/>
                </a:solidFill>
              </a:rPr>
              <a:t>praṇaya-keli-kalā-vilāsam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krishnabhumi.in/blog/wp-content/uploads/2014/10/Dvadasha-Kanan-intro.jpg"/>
          <p:cNvPicPr>
            <a:picLocks noChangeAspect="1" noChangeArrowheads="1"/>
          </p:cNvPicPr>
          <p:nvPr/>
        </p:nvPicPr>
        <p:blipFill>
          <a:blip r:embed="rId3" cstate="print"/>
          <a:srcRect/>
          <a:stretch>
            <a:fillRect/>
          </a:stretch>
        </p:blipFill>
        <p:spPr bwMode="auto">
          <a:xfrm flipH="1">
            <a:off x="0" y="0"/>
            <a:ext cx="9143999" cy="5143500"/>
          </a:xfrm>
          <a:prstGeom prst="rect">
            <a:avLst/>
          </a:prstGeom>
          <a:noFill/>
        </p:spPr>
      </p:pic>
      <p:pic>
        <p:nvPicPr>
          <p:cNvPr id="1026" name="Picture 2" descr="http://mayapurmemories.com/image/data/Arts/Paintings/MM56.jpg"/>
          <p:cNvPicPr>
            <a:picLocks noChangeAspect="1" noChangeArrowheads="1"/>
          </p:cNvPicPr>
          <p:nvPr/>
        </p:nvPicPr>
        <p:blipFill>
          <a:blip r:embed="rId4" cstate="print"/>
          <a:srcRect/>
          <a:stretch>
            <a:fillRect/>
          </a:stretch>
        </p:blipFill>
        <p:spPr bwMode="auto">
          <a:xfrm>
            <a:off x="4800600" y="-14288"/>
            <a:ext cx="4343400" cy="5157788"/>
          </a:xfrm>
          <a:prstGeom prst="ellipse">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48</a:t>
            </a:fld>
            <a:endParaRPr lang="en-US"/>
          </a:p>
        </p:txBody>
      </p:sp>
      <p:sp>
        <p:nvSpPr>
          <p:cNvPr id="3" name="Rectangle 2"/>
          <p:cNvSpPr/>
          <p:nvPr/>
        </p:nvSpPr>
        <p:spPr>
          <a:xfrm>
            <a:off x="914400" y="4400550"/>
            <a:ext cx="4419600" cy="523220"/>
          </a:xfrm>
          <a:prstGeom prst="rect">
            <a:avLst/>
          </a:prstGeom>
        </p:spPr>
        <p:txBody>
          <a:bodyPr wrap="square">
            <a:spAutoFit/>
          </a:bodyPr>
          <a:lstStyle/>
          <a:p>
            <a:r>
              <a:rPr lang="vi-VN" sz="2800" smtClean="0">
                <a:solidFill>
                  <a:srgbClr val="FFFF00"/>
                </a:solidFill>
              </a:rPr>
              <a:t>śyāmaḿ tri-bhańga-lalitaḿ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49</a:t>
            </a:fld>
            <a:endParaRPr lang="en-US"/>
          </a:p>
        </p:txBody>
      </p:sp>
      <p:pic>
        <p:nvPicPr>
          <p:cNvPr id="3" name="Picture 3"/>
          <p:cNvPicPr>
            <a:picLocks noChangeAspect="1" noChangeArrowheads="1"/>
          </p:cNvPicPr>
          <p:nvPr/>
        </p:nvPicPr>
        <p:blipFill>
          <a:blip r:embed="rId3" cstate="print"/>
          <a:srcRect/>
          <a:stretch>
            <a:fillRect/>
          </a:stretch>
        </p:blipFill>
        <p:spPr bwMode="auto">
          <a:xfrm>
            <a:off x="-1" y="0"/>
            <a:ext cx="9207947" cy="5143500"/>
          </a:xfrm>
          <a:prstGeom prst="rect">
            <a:avLst/>
          </a:prstGeom>
          <a:noFill/>
          <a:ln w="9525">
            <a:noFill/>
            <a:miter lim="800000"/>
            <a:headEnd/>
            <a:tailEnd/>
          </a:ln>
        </p:spPr>
      </p:pic>
      <p:sp>
        <p:nvSpPr>
          <p:cNvPr id="4" name="Rectangle 3"/>
          <p:cNvSpPr/>
          <p:nvPr/>
        </p:nvSpPr>
        <p:spPr>
          <a:xfrm>
            <a:off x="0" y="0"/>
            <a:ext cx="3962400" cy="64633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vi-VN" sz="3600" smtClean="0">
                <a:solidFill>
                  <a:srgbClr val="FFFF00"/>
                </a:solidFill>
              </a:rPr>
              <a:t>niyata-prakāśaḿ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p1.pichost.me/i/28/1508328.jpg"/>
          <p:cNvPicPr>
            <a:picLocks noChangeAspect="1" noChangeArrowheads="1"/>
          </p:cNvPicPr>
          <p:nvPr/>
        </p:nvPicPr>
        <p:blipFill>
          <a:blip r:embed="rId4" cstate="print"/>
          <a:srcRect/>
          <a:stretch>
            <a:fillRect/>
          </a:stretch>
        </p:blipFill>
        <p:spPr bwMode="auto">
          <a:xfrm>
            <a:off x="0" y="0"/>
            <a:ext cx="9143999"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sp>
        <p:nvSpPr>
          <p:cNvPr id="3" name="Rectangle 2"/>
          <p:cNvSpPr/>
          <p:nvPr/>
        </p:nvSpPr>
        <p:spPr>
          <a:xfrm>
            <a:off x="228600" y="590550"/>
            <a:ext cx="8686800" cy="2062103"/>
          </a:xfrm>
          <a:prstGeom prst="rect">
            <a:avLst/>
          </a:prstGeom>
        </p:spPr>
        <p:txBody>
          <a:bodyPr wrap="square">
            <a:spAutoFit/>
          </a:bodyPr>
          <a:lstStyle/>
          <a:p>
            <a:r>
              <a:rPr lang="vi-VN" sz="3200" smtClean="0">
                <a:solidFill>
                  <a:srgbClr val="FFFF00"/>
                </a:solidFill>
              </a:rPr>
              <a:t>veṇuḿ kvaṇantam aravinda-dalāyatākṣam-</a:t>
            </a:r>
          </a:p>
          <a:p>
            <a:r>
              <a:rPr lang="vi-VN" sz="3200" smtClean="0">
                <a:solidFill>
                  <a:srgbClr val="FFFF00"/>
                </a:solidFill>
              </a:rPr>
              <a:t>barhāvataḿsam asitāmbuda-sundarāńgam</a:t>
            </a:r>
          </a:p>
          <a:p>
            <a:r>
              <a:rPr lang="vi-VN" sz="3200" smtClean="0">
                <a:solidFill>
                  <a:srgbClr val="FFFF00"/>
                </a:solidFill>
              </a:rPr>
              <a:t>kandarpa-koṭi-kamanīya-viśeṣa-śobhaḿ</a:t>
            </a:r>
          </a:p>
          <a:p>
            <a:r>
              <a:rPr lang="vi-VN" sz="3200" smtClean="0">
                <a:solidFill>
                  <a:srgbClr val="FFFF00"/>
                </a:solidFill>
              </a:rPr>
              <a:t>govindam ādi-puruṣaḿ tam ahaḿ bhajāmi</a:t>
            </a:r>
            <a:endParaRPr lang="vi-VN" sz="3200">
              <a:solidFill>
                <a:srgbClr val="FFFF00"/>
              </a:solidFill>
            </a:endParaRPr>
          </a:p>
        </p:txBody>
      </p:sp>
      <p:sp>
        <p:nvSpPr>
          <p:cNvPr id="4" name="Rectangle 3"/>
          <p:cNvSpPr/>
          <p:nvPr/>
        </p:nvSpPr>
        <p:spPr>
          <a:xfrm>
            <a:off x="304800" y="2918758"/>
            <a:ext cx="7848600" cy="1938992"/>
          </a:xfrm>
          <a:prstGeom prst="rect">
            <a:avLst/>
          </a:prstGeom>
        </p:spPr>
        <p:txBody>
          <a:bodyPr wrap="square">
            <a:spAutoFit/>
          </a:bodyPr>
          <a:lstStyle/>
          <a:p>
            <a:r>
              <a:rPr lang="en-US" sz="2400" smtClean="0">
                <a:solidFill>
                  <a:schemeClr val="bg1"/>
                </a:solidFill>
              </a:rPr>
              <a:t>I worship Govinda, the primeval Lord, who is adept in playing on His flute, with blooming eyes like lotus petals with head decked with peacock's feather, with the figure of beauty tinged with the hue of blue clouds, and His unique loveliness charming millions of Cupids.</a:t>
            </a:r>
          </a:p>
        </p:txBody>
      </p:sp>
      <p:sp>
        <p:nvSpPr>
          <p:cNvPr id="5" name="TextBox 4"/>
          <p:cNvSpPr txBox="1"/>
          <p:nvPr/>
        </p:nvSpPr>
        <p:spPr>
          <a:xfrm>
            <a:off x="0" y="0"/>
            <a:ext cx="1552028" cy="584775"/>
          </a:xfrm>
          <a:prstGeom prst="rect">
            <a:avLst/>
          </a:prstGeom>
          <a:noFill/>
        </p:spPr>
        <p:txBody>
          <a:bodyPr wrap="none" rtlCol="0">
            <a:spAutoFit/>
          </a:bodyPr>
          <a:lstStyle/>
          <a:p>
            <a:r>
              <a:rPr lang="en-US" sz="3200" smtClean="0">
                <a:solidFill>
                  <a:srgbClr val="FFC000"/>
                </a:solidFill>
              </a:rPr>
              <a:t>BS - 30</a:t>
            </a:r>
            <a:endParaRPr lang="en-US" sz="3200">
              <a:solidFill>
                <a:srgbClr val="FFC000"/>
              </a:solidFill>
            </a:endParaRPr>
          </a:p>
        </p:txBody>
      </p:sp>
      <p:pic>
        <p:nvPicPr>
          <p:cNvPr id="6" name="BS-30-Venum Kvanandam.mp3">
            <a:hlinkClick r:id="" action="ppaction://media"/>
          </p:cNvPr>
          <p:cNvPicPr>
            <a:picLocks noRot="1" noChangeAspect="1"/>
          </p:cNvPicPr>
          <p:nvPr>
            <a:audioFile r:link="rId1"/>
          </p:nvPr>
        </p:nvPicPr>
        <p:blipFill>
          <a:blip r:embed="rId5" cstate="print"/>
          <a:stretch>
            <a:fillRect/>
          </a:stretch>
        </p:blipFill>
        <p:spPr>
          <a:xfrm>
            <a:off x="8382000" y="424815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6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03.deviantart.net/3a7a/i/2002/40/a/d/bansi.jpg"/>
          <p:cNvPicPr>
            <a:picLocks noChangeAspect="1" noChangeArrowheads="1"/>
          </p:cNvPicPr>
          <p:nvPr/>
        </p:nvPicPr>
        <p:blipFill>
          <a:blip r:embed="rId3" cstate="print"/>
          <a:srcRect/>
          <a:stretch>
            <a:fillRect/>
          </a:stretch>
        </p:blipFill>
        <p:spPr bwMode="auto">
          <a:xfrm>
            <a:off x="0" y="0"/>
            <a:ext cx="9144001" cy="5143501"/>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50</a:t>
            </a:fld>
            <a:endParaRPr lang="en-US"/>
          </a:p>
        </p:txBody>
      </p:sp>
      <p:sp>
        <p:nvSpPr>
          <p:cNvPr id="88065" name="Rectangle 1"/>
          <p:cNvSpPr>
            <a:spLocks noChangeArrowheads="1"/>
          </p:cNvSpPr>
          <p:nvPr/>
        </p:nvSpPr>
        <p:spPr bwMode="auto">
          <a:xfrm>
            <a:off x="228600" y="20323"/>
            <a:ext cx="51054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Unicode MS"/>
                <a:cs typeface="Arial" pitchFamily="34" charset="0"/>
              </a:rPr>
              <a:t>Premadam ca me kaamadam ca me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Unicode MS"/>
                <a:cs typeface="Arial" pitchFamily="34" charset="0"/>
              </a:rPr>
              <a:t>Vedanam ca me (Krishna) vaibhavam ca me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C000"/>
                </a:solidFill>
                <a:effectLst/>
                <a:latin typeface="Arial Unicode MS"/>
                <a:cs typeface="Arial" pitchFamily="34" charset="0"/>
              </a:rPr>
              <a:t>Jeevanam ca me jeevitam ca me </a:t>
            </a:r>
          </a:p>
          <a:p>
            <a:pPr lvl="0"/>
            <a:r>
              <a:rPr kumimoji="0" lang="en-US" sz="1400" b="0" i="0" u="none" strike="noStrike" cap="none" normalizeH="0" baseline="0" smtClean="0">
                <a:ln>
                  <a:noFill/>
                </a:ln>
                <a:solidFill>
                  <a:srgbClr val="FFC000"/>
                </a:solidFill>
                <a:effectLst/>
                <a:latin typeface="Arial Unicode MS"/>
                <a:cs typeface="Arial" pitchFamily="34" charset="0"/>
              </a:rPr>
              <a:t>Daivatam ca me (Krishna) deva na 'param </a:t>
            </a:r>
            <a:r>
              <a:rPr kumimoji="0" lang="en-US" sz="1400" b="0" i="0" u="none" strike="noStrike" cap="none" normalizeH="0" baseline="0" smtClean="0">
                <a:ln>
                  <a:noFill/>
                </a:ln>
                <a:solidFill>
                  <a:srgbClr val="FFC000"/>
                </a:solidFill>
                <a:effectLst/>
                <a:latin typeface="Arial Unicode MS"/>
                <a:cs typeface="Arial" pitchFamily="34" charset="0"/>
              </a:rPr>
              <a:t> </a:t>
            </a:r>
            <a:r>
              <a:rPr lang="en-US" sz="1400" smtClean="0">
                <a:solidFill>
                  <a:srgbClr val="FFC000"/>
                </a:solidFill>
                <a:latin typeface="Arial Unicode MS"/>
                <a:cs typeface="Arial" pitchFamily="34" charset="0"/>
              </a:rPr>
              <a:t>... (Prema)</a:t>
            </a:r>
            <a:r>
              <a:rPr lang="en-US" sz="1050" smtClean="0">
                <a:solidFill>
                  <a:srgbClr val="FFC000"/>
                </a:solidFill>
                <a:latin typeface="Arial" pitchFamily="34" charset="0"/>
                <a:cs typeface="Arial" pitchFamily="34" charset="0"/>
              </a:rPr>
              <a:t> </a:t>
            </a:r>
            <a:endParaRPr kumimoji="0" lang="en-US" sz="1400" b="0" i="0" u="none" strike="noStrike" cap="none" normalizeH="0" baseline="0" smtClean="0">
              <a:ln>
                <a:noFill/>
              </a:ln>
              <a:solidFill>
                <a:srgbClr val="FFC0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800" smtClean="0">
              <a:solidFill>
                <a:srgbClr val="FFFF00"/>
              </a:solidFill>
              <a:latin typeface="Arial Unicode MS"/>
              <a:cs typeface="Arial" pitchFamily="34" charset="0"/>
            </a:endParaRPr>
          </a:p>
          <a:p>
            <a:pPr lvl="0"/>
            <a:r>
              <a:rPr lang="en-US" sz="1400" smtClean="0">
                <a:solidFill>
                  <a:srgbClr val="FFFF00"/>
                </a:solidFill>
                <a:latin typeface="Arial Unicode MS"/>
                <a:cs typeface="Arial" pitchFamily="34" charset="0"/>
              </a:rPr>
              <a:t>Nanda Nandanam Nalina Sundaram </a:t>
            </a:r>
          </a:p>
          <a:p>
            <a:pPr lvl="0"/>
            <a:r>
              <a:rPr lang="en-US" sz="1400" smtClean="0">
                <a:solidFill>
                  <a:srgbClr val="FFFF00"/>
                </a:solidFill>
                <a:latin typeface="Arial Unicode MS"/>
                <a:cs typeface="Arial" pitchFamily="34" charset="0"/>
              </a:rPr>
              <a:t>Naatya Shobhanam (Krishna)  Nava Vichaaranam </a:t>
            </a:r>
          </a:p>
          <a:p>
            <a:pPr lvl="0"/>
            <a:r>
              <a:rPr lang="en-US" sz="1400" smtClean="0">
                <a:solidFill>
                  <a:srgbClr val="FFFF00"/>
                </a:solidFill>
                <a:latin typeface="Arial Unicode MS"/>
                <a:cs typeface="Arial" pitchFamily="34" charset="0"/>
              </a:rPr>
              <a:t>Murali Gaananam Madhura Bhaavanam </a:t>
            </a:r>
          </a:p>
          <a:p>
            <a:pPr lvl="0"/>
            <a:r>
              <a:rPr lang="en-US" sz="1400" smtClean="0">
                <a:solidFill>
                  <a:srgbClr val="FFFF00"/>
                </a:solidFill>
                <a:latin typeface="Arial Unicode MS"/>
                <a:cs typeface="Arial" pitchFamily="34" charset="0"/>
              </a:rPr>
              <a:t>Nayana Lochanam (Krishna)  Naada Bheejanam ... (Prema)</a:t>
            </a:r>
            <a:r>
              <a:rPr lang="en-US" sz="1050" smtClean="0">
                <a:latin typeface="Arial" pitchFamily="34" charset="0"/>
                <a:cs typeface="Arial" pitchFamily="34" charset="0"/>
              </a:rPr>
              <a:t> </a:t>
            </a:r>
            <a:endParaRPr lang="en-US" sz="3200" smtClean="0">
              <a:latin typeface="Arial" pitchFamily="34" charset="0"/>
              <a:cs typeface="Arial" pitchFamily="34" charset="0"/>
            </a:endParaRPr>
          </a:p>
          <a:p>
            <a:pPr lvl="0"/>
            <a:endParaRPr kumimoji="0" lang="en-US" sz="900" b="0" i="0" u="none" strike="noStrike" cap="none" normalizeH="0" baseline="0" smtClean="0">
              <a:ln>
                <a:noFill/>
              </a:ln>
              <a:solidFill>
                <a:srgbClr val="FFFF00"/>
              </a:solidFill>
              <a:effectLst/>
              <a:latin typeface="Arial Unicode MS"/>
              <a:cs typeface="Arial" pitchFamily="34" charset="0"/>
            </a:endParaRPr>
          </a:p>
          <a:p>
            <a:pPr lvl="0"/>
            <a:r>
              <a:rPr kumimoji="0" lang="en-US" sz="1400" b="0" i="0" u="none" strike="noStrike" cap="none" normalizeH="0" baseline="0" smtClean="0">
                <a:ln>
                  <a:noFill/>
                </a:ln>
                <a:solidFill>
                  <a:schemeClr val="bg1"/>
                </a:solidFill>
                <a:effectLst/>
                <a:latin typeface="Arial Unicode MS"/>
                <a:cs typeface="Arial" pitchFamily="34" charset="0"/>
              </a:rPr>
              <a:t>Padma Naabhanam  </a:t>
            </a:r>
            <a:r>
              <a:rPr lang="en-US" sz="1400" smtClean="0">
                <a:solidFill>
                  <a:schemeClr val="bg1"/>
                </a:solidFill>
                <a:latin typeface="Arial Unicode MS"/>
                <a:cs typeface="Arial" pitchFamily="34" charset="0"/>
              </a:rPr>
              <a:t>Prema Kaantanam </a:t>
            </a:r>
            <a:endParaRPr kumimoji="0" lang="en-US" sz="1400" b="0" i="0" u="none" strike="noStrike" cap="none" normalizeH="0" baseline="0" smtClean="0">
              <a:ln>
                <a:noFill/>
              </a:ln>
              <a:solidFill>
                <a:schemeClr val="bg1"/>
              </a:solidFill>
              <a:effectLst/>
              <a:latin typeface="Arial Unicode MS"/>
              <a:cs typeface="Arial" pitchFamily="34" charset="0"/>
            </a:endParaRPr>
          </a:p>
          <a:p>
            <a:r>
              <a:rPr lang="en-US" sz="1400" smtClean="0">
                <a:solidFill>
                  <a:schemeClr val="bg1"/>
                </a:solidFill>
                <a:latin typeface="Arial Unicode MS"/>
                <a:cs typeface="Arial" pitchFamily="34" charset="0"/>
              </a:rPr>
              <a:t>Parama </a:t>
            </a:r>
            <a:r>
              <a:rPr lang="en-US" sz="1400" smtClean="0">
                <a:solidFill>
                  <a:schemeClr val="bg1"/>
                </a:solidFill>
                <a:latin typeface="Arial Unicode MS"/>
                <a:cs typeface="Arial" pitchFamily="34" charset="0"/>
              </a:rPr>
              <a:t>Chetanam </a:t>
            </a:r>
            <a:r>
              <a:rPr lang="en-US" sz="1400" smtClean="0">
                <a:solidFill>
                  <a:schemeClr val="bg1"/>
                </a:solidFill>
                <a:latin typeface="Arial Unicode MS"/>
                <a:cs typeface="Arial" pitchFamily="34" charset="0"/>
              </a:rPr>
              <a:t> </a:t>
            </a:r>
            <a:r>
              <a:rPr lang="en-US" sz="1400" smtClean="0">
                <a:solidFill>
                  <a:schemeClr val="bg1"/>
                </a:solidFill>
                <a:latin typeface="Arial Unicode MS"/>
                <a:cs typeface="Arial" pitchFamily="34" charset="0"/>
              </a:rPr>
              <a:t> (Krishna</a:t>
            </a:r>
            <a:r>
              <a:rPr lang="en-US" sz="1400" smtClean="0">
                <a:solidFill>
                  <a:schemeClr val="bg1"/>
                </a:solidFill>
                <a:latin typeface="Arial Unicode MS"/>
                <a:cs typeface="Arial" pitchFamily="34" charset="0"/>
              </a:rPr>
              <a:t>) </a:t>
            </a:r>
            <a:r>
              <a:rPr lang="en-US" sz="1400" smtClean="0">
                <a:solidFill>
                  <a:schemeClr val="bg1"/>
                </a:solidFill>
                <a:latin typeface="Arial Unicode MS"/>
                <a:cs typeface="Arial" pitchFamily="34" charset="0"/>
              </a:rPr>
              <a:t> Bhakta </a:t>
            </a:r>
            <a:r>
              <a:rPr lang="en-US" sz="1400" smtClean="0">
                <a:solidFill>
                  <a:schemeClr val="bg1"/>
                </a:solidFill>
                <a:latin typeface="Arial Unicode MS"/>
                <a:cs typeface="Arial" pitchFamily="34" charset="0"/>
              </a:rPr>
              <a:t>Bhoshanam</a:t>
            </a:r>
            <a:endParaRPr lang="en-US" sz="1400" smtClean="0">
              <a:solidFill>
                <a:schemeClr val="bg1"/>
              </a:solidFill>
              <a:latin typeface="Arial Unicode MS"/>
              <a:cs typeface="Arial" pitchFamily="34" charset="0"/>
            </a:endParaRPr>
          </a:p>
          <a:p>
            <a:pPr lvl="0"/>
            <a:r>
              <a:rPr lang="en-US" sz="1400" smtClean="0">
                <a:solidFill>
                  <a:schemeClr val="bg1"/>
                </a:solidFill>
                <a:latin typeface="Arial Unicode MS"/>
                <a:cs typeface="Arial" pitchFamily="34" charset="0"/>
              </a:rPr>
              <a:t>Bandha Chedanam (Krishna</a:t>
            </a:r>
            <a:r>
              <a:rPr lang="en-US" sz="1400" smtClean="0">
                <a:solidFill>
                  <a:schemeClr val="bg1"/>
                </a:solidFill>
                <a:latin typeface="Arial Unicode MS"/>
                <a:cs typeface="Arial" pitchFamily="34" charset="0"/>
              </a:rPr>
              <a:t>) </a:t>
            </a:r>
            <a:r>
              <a:rPr lang="en-US" sz="1400" smtClean="0">
                <a:solidFill>
                  <a:schemeClr val="bg1"/>
                </a:solidFill>
                <a:latin typeface="Arial Unicode MS"/>
                <a:cs typeface="Arial" pitchFamily="34" charset="0"/>
              </a:rPr>
              <a:t>Purushottamam</a:t>
            </a:r>
          </a:p>
          <a:p>
            <a:pPr lvl="0"/>
            <a:r>
              <a:rPr lang="en-US" sz="1400" smtClean="0">
                <a:solidFill>
                  <a:schemeClr val="bg1"/>
                </a:solidFill>
                <a:latin typeface="Arial Unicode MS"/>
                <a:cs typeface="Arial" pitchFamily="34" charset="0"/>
              </a:rPr>
              <a:t>Bhuvana </a:t>
            </a:r>
            <a:r>
              <a:rPr kumimoji="0" lang="en-US" sz="1400" b="0" i="0" u="none" strike="noStrike" cap="none" normalizeH="0" baseline="0" smtClean="0">
                <a:ln>
                  <a:noFill/>
                </a:ln>
                <a:solidFill>
                  <a:schemeClr val="bg1"/>
                </a:solidFill>
                <a:effectLst/>
                <a:latin typeface="Arial Unicode MS"/>
                <a:cs typeface="Arial" pitchFamily="34" charset="0"/>
              </a:rPr>
              <a:t>Rakshakam Pari Paalanam </a:t>
            </a:r>
            <a:r>
              <a:rPr kumimoji="0" lang="en-US" sz="1400" b="0" i="0" u="none" strike="noStrike" cap="none" normalizeH="0" baseline="0" smtClean="0">
                <a:ln>
                  <a:noFill/>
                </a:ln>
                <a:solidFill>
                  <a:schemeClr val="bg1"/>
                </a:solidFill>
                <a:effectLst/>
                <a:latin typeface="Arial Unicode MS"/>
                <a:cs typeface="Arial" pitchFamily="34" charset="0"/>
              </a:rPr>
              <a:t> </a:t>
            </a:r>
            <a:r>
              <a:rPr kumimoji="0" lang="en-US" sz="1400" b="0" i="0" u="none" strike="noStrike" cap="none" normalizeH="0" baseline="0" smtClean="0">
                <a:ln>
                  <a:noFill/>
                </a:ln>
                <a:solidFill>
                  <a:schemeClr val="bg1"/>
                </a:solidFill>
                <a:effectLst/>
                <a:latin typeface="Arial Unicode MS"/>
                <a:cs typeface="Arial" pitchFamily="34" charset="0"/>
              </a:rPr>
              <a:t>... (Prema) </a:t>
            </a:r>
          </a:p>
          <a:p>
            <a:pPr marL="0" marR="0" lvl="0" indent="0" algn="l" defTabSz="914400" rtl="0" eaLnBrk="1" fontAlgn="base" latinLnBrk="0" hangingPunct="1">
              <a:lnSpc>
                <a:spcPct val="100000"/>
              </a:lnSpc>
              <a:spcBef>
                <a:spcPct val="0"/>
              </a:spcBef>
              <a:spcAft>
                <a:spcPct val="0"/>
              </a:spcAft>
              <a:buClrTx/>
              <a:buSzTx/>
              <a:buFontTx/>
              <a:buNone/>
              <a:tabLst/>
            </a:pPr>
            <a:endParaRPr lang="en-US" sz="9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00"/>
                </a:solidFill>
                <a:effectLst/>
                <a:latin typeface="Arial Unicode MS"/>
                <a:cs typeface="Arial" pitchFamily="34" charset="0"/>
              </a:rPr>
              <a:t>Manda Haasanam Madana Mohanam </a:t>
            </a:r>
          </a:p>
          <a:p>
            <a:pPr lvl="0"/>
            <a:r>
              <a:rPr kumimoji="0" lang="en-US" sz="1400" b="0" i="0" u="none" strike="noStrike" cap="none" normalizeH="0" baseline="0" smtClean="0">
                <a:ln>
                  <a:noFill/>
                </a:ln>
                <a:solidFill>
                  <a:srgbClr val="FFFF00"/>
                </a:solidFill>
                <a:effectLst/>
                <a:latin typeface="Arial Unicode MS"/>
                <a:cs typeface="Arial" pitchFamily="34" charset="0"/>
              </a:rPr>
              <a:t>Maaya Leelanam </a:t>
            </a:r>
            <a:r>
              <a:rPr lang="en-US" sz="1400" smtClean="0">
                <a:solidFill>
                  <a:srgbClr val="FFFF00"/>
                </a:solidFill>
                <a:latin typeface="Arial Unicode MS"/>
                <a:cs typeface="Arial" pitchFamily="34" charset="0"/>
              </a:rPr>
              <a:t>(Krishna)  </a:t>
            </a:r>
            <a:r>
              <a:rPr kumimoji="0" lang="en-US" sz="1400" b="0" i="0" u="none" strike="noStrike" cap="none" normalizeH="0" baseline="0" smtClean="0">
                <a:ln>
                  <a:noFill/>
                </a:ln>
                <a:solidFill>
                  <a:srgbClr val="FFFF00"/>
                </a:solidFill>
                <a:effectLst/>
                <a:latin typeface="Arial Unicode MS"/>
                <a:cs typeface="Arial" pitchFamily="34" charset="0"/>
              </a:rPr>
              <a:t>Madhu Sudhanam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00"/>
                </a:solidFill>
                <a:effectLst/>
                <a:latin typeface="Arial Unicode MS"/>
                <a:cs typeface="Arial" pitchFamily="34" charset="0"/>
              </a:rPr>
              <a:t>Meha Varnanam Man-Manoharam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00"/>
                </a:solidFill>
                <a:effectLst/>
                <a:latin typeface="Arial Unicode MS"/>
                <a:cs typeface="Arial" pitchFamily="34" charset="0"/>
              </a:rPr>
              <a:t>Moola Taaranam (Krishna) Mantra Rupakam ... (Prema)</a:t>
            </a:r>
            <a:r>
              <a:rPr kumimoji="0" lang="en-US" sz="1400" b="0" i="0" u="none" strike="noStrike" cap="none" normalizeH="0" baseline="0" smtClean="0">
                <a:ln>
                  <a:noFill/>
                </a:ln>
                <a:solidFill>
                  <a:schemeClr val="bg1"/>
                </a:solidFill>
                <a:effectLst/>
                <a:latin typeface="Arial Unicode MS"/>
                <a:cs typeface="Arial" pitchFamily="34" charset="0"/>
              </a:rPr>
              <a:t> </a:t>
            </a:r>
            <a:endParaRPr kumimoji="0" lang="en-US" sz="1400" b="0" i="0" u="none" strike="noStrike" cap="none" normalizeH="0" baseline="0" smtClean="0">
              <a:ln>
                <a:noFill/>
              </a:ln>
              <a:solidFill>
                <a:schemeClr val="bg1"/>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smtClean="0">
              <a:solidFill>
                <a:schemeClr val="bg1"/>
              </a:solidFill>
              <a:latin typeface="Arial Unicode MS"/>
              <a:cs typeface="Arial" pitchFamily="34" charset="0"/>
            </a:endParaRPr>
          </a:p>
          <a:p>
            <a:pPr lvl="0"/>
            <a:r>
              <a:rPr lang="en-US" sz="1400" smtClean="0">
                <a:solidFill>
                  <a:schemeClr val="bg1"/>
                </a:solidFill>
                <a:latin typeface="Arial Unicode MS"/>
                <a:cs typeface="Arial" pitchFamily="34" charset="0"/>
              </a:rPr>
              <a:t>Krishna </a:t>
            </a:r>
            <a:r>
              <a:rPr lang="en-US" sz="1400" smtClean="0">
                <a:solidFill>
                  <a:schemeClr val="bg1"/>
                </a:solidFill>
                <a:latin typeface="Arial Unicode MS"/>
                <a:cs typeface="Arial" pitchFamily="34" charset="0"/>
              </a:rPr>
              <a:t>Govindam </a:t>
            </a:r>
            <a:r>
              <a:rPr lang="en-US" sz="1400" smtClean="0">
                <a:solidFill>
                  <a:schemeClr val="bg1"/>
                </a:solidFill>
                <a:latin typeface="Arial Unicode MS"/>
                <a:cs typeface="Arial" pitchFamily="34" charset="0"/>
              </a:rPr>
              <a:t>Geetai Naayakam </a:t>
            </a:r>
            <a:endParaRPr lang="en-US" sz="1400" smtClean="0">
              <a:solidFill>
                <a:schemeClr val="bg1"/>
              </a:solidFill>
              <a:latin typeface="Arial Unicode MS"/>
              <a:cs typeface="Arial" pitchFamily="34" charset="0"/>
            </a:endParaRPr>
          </a:p>
          <a:p>
            <a:pPr lvl="0"/>
            <a:r>
              <a:rPr lang="en-US" sz="1400" smtClean="0">
                <a:solidFill>
                  <a:schemeClr val="bg1"/>
                </a:solidFill>
                <a:latin typeface="Arial Unicode MS"/>
                <a:cs typeface="Arial" pitchFamily="34" charset="0"/>
              </a:rPr>
              <a:t>Gokul Jeevanam (Krishna) Gopya Saakhyatam </a:t>
            </a:r>
          </a:p>
          <a:p>
            <a:pPr lvl="0"/>
            <a:r>
              <a:rPr lang="en-US" sz="1400" smtClean="0">
                <a:solidFill>
                  <a:schemeClr val="bg1"/>
                </a:solidFill>
                <a:latin typeface="Arial Unicode MS"/>
                <a:cs typeface="Arial" pitchFamily="34" charset="0"/>
              </a:rPr>
              <a:t>Raaja Leelanam Ramya Kelanam </a:t>
            </a:r>
          </a:p>
          <a:p>
            <a:pPr lvl="0"/>
            <a:r>
              <a:rPr lang="en-US" sz="1400" smtClean="0">
                <a:solidFill>
                  <a:schemeClr val="bg1"/>
                </a:solidFill>
                <a:latin typeface="Arial Unicode MS"/>
                <a:cs typeface="Arial" pitchFamily="34" charset="0"/>
              </a:rPr>
              <a:t>Radhe Maadhavam (Krishna) Rasika Baalanam ... (Prema</a:t>
            </a:r>
            <a:r>
              <a:rPr lang="en-US" sz="1400" smtClean="0">
                <a:solidFill>
                  <a:schemeClr val="bg1"/>
                </a:solidFill>
                <a:latin typeface="Arial Unicode MS"/>
                <a:cs typeface="Arial" pitchFamily="34" charset="0"/>
              </a:rPr>
              <a:t>)</a:t>
            </a:r>
            <a:r>
              <a:rPr lang="en-US" sz="1400" smtClean="0">
                <a:solidFill>
                  <a:srgbClr val="FFFF00"/>
                </a:solidFill>
                <a:latin typeface="Arial Unicode MS"/>
                <a:cs typeface="Arial" pitchFamily="34" charset="0"/>
              </a:rPr>
              <a:t> </a:t>
            </a:r>
            <a:endParaRPr lang="en-US" sz="1400" smtClean="0">
              <a:solidFill>
                <a:srgbClr val="FFFF00"/>
              </a:solidFill>
              <a:latin typeface="Arial Unicode MS"/>
              <a:cs typeface="Arial" pitchFamily="34" charset="0"/>
            </a:endParaRPr>
          </a:p>
        </p:txBody>
      </p:sp>
      <p:sp>
        <p:nvSpPr>
          <p:cNvPr id="6" name="TextBox 5"/>
          <p:cNvSpPr txBox="1"/>
          <p:nvPr/>
        </p:nvSpPr>
        <p:spPr>
          <a:xfrm>
            <a:off x="5105400" y="133350"/>
            <a:ext cx="944489"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E-94</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2" descr="http://www.vanamaliashram.org/1k3.jpg"/>
          <p:cNvPicPr>
            <a:picLocks noChangeAspect="1" noChangeArrowheads="1"/>
          </p:cNvPicPr>
          <p:nvPr/>
        </p:nvPicPr>
        <p:blipFill>
          <a:blip r:embed="rId4" cstate="print"/>
          <a:srcRect l="4576" r="10776"/>
          <a:stretch>
            <a:fillRect/>
          </a:stretch>
        </p:blipFill>
        <p:spPr bwMode="auto">
          <a:xfrm>
            <a:off x="5867400" y="0"/>
            <a:ext cx="3276600" cy="2900234"/>
          </a:xfrm>
          <a:prstGeom prst="ellipse">
            <a:avLst/>
          </a:prstGeom>
          <a:noFill/>
        </p:spPr>
      </p:pic>
      <p:pic>
        <p:nvPicPr>
          <p:cNvPr id="7" name="E-94-Premadam Ca Me - Base.mp3">
            <a:hlinkClick r:id="" action="ppaction://media"/>
          </p:cNvPr>
          <p:cNvPicPr>
            <a:picLocks noRot="1" noChangeAspect="1"/>
          </p:cNvPicPr>
          <p:nvPr>
            <a:audioFile r:link="rId1"/>
          </p:nvPr>
        </p:nvPicPr>
        <p:blipFill>
          <a:blip r:embed="rId5" cstate="print"/>
          <a:stretch>
            <a:fillRect/>
          </a:stretch>
        </p:blipFill>
        <p:spPr>
          <a:xfrm>
            <a:off x="8305800" y="417195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51</a:t>
            </a:fld>
            <a:endParaRPr lang="en-US"/>
          </a:p>
        </p:txBody>
      </p:sp>
      <p:sp>
        <p:nvSpPr>
          <p:cNvPr id="3" name="TextBox 2"/>
          <p:cNvSpPr txBox="1"/>
          <p:nvPr/>
        </p:nvSpPr>
        <p:spPr>
          <a:xfrm>
            <a:off x="0" y="10970"/>
            <a:ext cx="914400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smtClean="0"/>
              <a:t>Which Krishna </a:t>
            </a:r>
            <a:r>
              <a:rPr lang="en-US" sz="3200" smtClean="0">
                <a:solidFill>
                  <a:srgbClr val="FFFF00"/>
                </a:solidFill>
              </a:rPr>
              <a:t>primarily</a:t>
            </a:r>
            <a:r>
              <a:rPr lang="en-US" sz="2800" smtClean="0"/>
              <a:t> worshipped by Gaudiya Vaishnavas?</a:t>
            </a:r>
            <a:endParaRPr lang="en-US" sz="2800"/>
          </a:p>
        </p:txBody>
      </p:sp>
      <p:pic>
        <p:nvPicPr>
          <p:cNvPr id="1026" name="Picture 2" descr="https://s-media-cache-ak0.pinimg.com/736x/bf/c2/14/bfc2145ab2c71b0774cee9a805de3af1.jpg"/>
          <p:cNvPicPr>
            <a:picLocks noChangeAspect="1" noChangeArrowheads="1"/>
          </p:cNvPicPr>
          <p:nvPr/>
        </p:nvPicPr>
        <p:blipFill>
          <a:blip r:embed="rId3" cstate="print"/>
          <a:srcRect/>
          <a:stretch>
            <a:fillRect/>
          </a:stretch>
        </p:blipFill>
        <p:spPr bwMode="auto">
          <a:xfrm>
            <a:off x="0" y="826354"/>
            <a:ext cx="1844040" cy="2514600"/>
          </a:xfrm>
          <a:prstGeom prst="rect">
            <a:avLst/>
          </a:prstGeom>
          <a:noFill/>
        </p:spPr>
      </p:pic>
      <p:pic>
        <p:nvPicPr>
          <p:cNvPr id="1028" name="Picture 4" descr="http://i220.photobucket.com/albums/dd17/Karnamrita/KrishnaliftsGovardhan.jpg"/>
          <p:cNvPicPr>
            <a:picLocks noChangeAspect="1" noChangeArrowheads="1"/>
          </p:cNvPicPr>
          <p:nvPr/>
        </p:nvPicPr>
        <p:blipFill>
          <a:blip r:embed="rId4" cstate="print"/>
          <a:srcRect l="17555" r="27273"/>
          <a:stretch>
            <a:fillRect/>
          </a:stretch>
        </p:blipFill>
        <p:spPr bwMode="auto">
          <a:xfrm>
            <a:off x="1828799" y="826353"/>
            <a:ext cx="1875294" cy="2514600"/>
          </a:xfrm>
          <a:prstGeom prst="rect">
            <a:avLst/>
          </a:prstGeom>
          <a:noFill/>
        </p:spPr>
      </p:pic>
      <p:pic>
        <p:nvPicPr>
          <p:cNvPr id="1030" name="Picture 6" descr="http://www.krsna-art.com/images/pics/big/KA1_061.jpg"/>
          <p:cNvPicPr>
            <a:picLocks noChangeAspect="1" noChangeArrowheads="1"/>
          </p:cNvPicPr>
          <p:nvPr/>
        </p:nvPicPr>
        <p:blipFill>
          <a:blip r:embed="rId5" cstate="print"/>
          <a:srcRect/>
          <a:stretch>
            <a:fillRect/>
          </a:stretch>
        </p:blipFill>
        <p:spPr bwMode="auto">
          <a:xfrm>
            <a:off x="3733800" y="826353"/>
            <a:ext cx="1885950" cy="2514600"/>
          </a:xfrm>
          <a:prstGeom prst="rect">
            <a:avLst/>
          </a:prstGeom>
          <a:noFill/>
        </p:spPr>
      </p:pic>
      <p:pic>
        <p:nvPicPr>
          <p:cNvPr id="1034" name="Picture 10" descr="https://aikyamvedant.files.wordpress.com/2015/03/krishna-receiving-latter.jpg"/>
          <p:cNvPicPr>
            <a:picLocks noChangeAspect="1" noChangeArrowheads="1"/>
          </p:cNvPicPr>
          <p:nvPr/>
        </p:nvPicPr>
        <p:blipFill>
          <a:blip r:embed="rId6" cstate="print"/>
          <a:srcRect/>
          <a:stretch>
            <a:fillRect/>
          </a:stretch>
        </p:blipFill>
        <p:spPr bwMode="auto">
          <a:xfrm>
            <a:off x="5638800" y="826353"/>
            <a:ext cx="2046256" cy="2514600"/>
          </a:xfrm>
          <a:prstGeom prst="rect">
            <a:avLst/>
          </a:prstGeom>
          <a:noFill/>
        </p:spPr>
      </p:pic>
      <p:pic>
        <p:nvPicPr>
          <p:cNvPr id="1036" name="Picture 12" descr="http://www.cosmichealer.com/Krishna%20Yogavatar.jpg"/>
          <p:cNvPicPr>
            <a:picLocks noChangeAspect="1" noChangeArrowheads="1"/>
          </p:cNvPicPr>
          <p:nvPr/>
        </p:nvPicPr>
        <p:blipFill>
          <a:blip r:embed="rId7" cstate="print"/>
          <a:srcRect l="8509" r="7956"/>
          <a:stretch>
            <a:fillRect/>
          </a:stretch>
        </p:blipFill>
        <p:spPr bwMode="auto">
          <a:xfrm>
            <a:off x="7543800" y="826353"/>
            <a:ext cx="1600200" cy="2514600"/>
          </a:xfrm>
          <a:prstGeom prst="rect">
            <a:avLst/>
          </a:prstGeom>
          <a:noFill/>
        </p:spPr>
      </p:pic>
      <p:sp>
        <p:nvSpPr>
          <p:cNvPr id="10" name="TextBox 9"/>
          <p:cNvSpPr txBox="1"/>
          <p:nvPr/>
        </p:nvSpPr>
        <p:spPr>
          <a:xfrm>
            <a:off x="228600" y="3798153"/>
            <a:ext cx="878767" cy="584775"/>
          </a:xfrm>
          <a:prstGeom prst="rect">
            <a:avLst/>
          </a:prstGeom>
          <a:noFill/>
        </p:spPr>
        <p:txBody>
          <a:bodyPr wrap="none" rtlCol="0">
            <a:spAutoFit/>
          </a:bodyPr>
          <a:lstStyle/>
          <a:p>
            <a:r>
              <a:rPr lang="en-US" smtClean="0">
                <a:solidFill>
                  <a:srgbClr val="FFFF00"/>
                </a:solidFill>
              </a:rPr>
              <a:t>Bala </a:t>
            </a:r>
          </a:p>
          <a:p>
            <a:r>
              <a:rPr lang="en-US" smtClean="0">
                <a:solidFill>
                  <a:srgbClr val="FFFF00"/>
                </a:solidFill>
              </a:rPr>
              <a:t>Krishna</a:t>
            </a:r>
            <a:endParaRPr lang="en-US">
              <a:solidFill>
                <a:srgbClr val="FFFF00"/>
              </a:solidFill>
            </a:endParaRPr>
          </a:p>
        </p:txBody>
      </p:sp>
      <p:sp>
        <p:nvSpPr>
          <p:cNvPr id="11" name="TextBox 10"/>
          <p:cNvSpPr txBox="1"/>
          <p:nvPr/>
        </p:nvSpPr>
        <p:spPr>
          <a:xfrm>
            <a:off x="1905000" y="3798153"/>
            <a:ext cx="1027845" cy="830997"/>
          </a:xfrm>
          <a:prstGeom prst="rect">
            <a:avLst/>
          </a:prstGeom>
          <a:noFill/>
        </p:spPr>
        <p:txBody>
          <a:bodyPr wrap="none" rtlCol="0">
            <a:spAutoFit/>
          </a:bodyPr>
          <a:lstStyle/>
          <a:p>
            <a:r>
              <a:rPr lang="en-US" smtClean="0">
                <a:solidFill>
                  <a:srgbClr val="FFFF00"/>
                </a:solidFill>
              </a:rPr>
              <a:t>Giridhara</a:t>
            </a:r>
          </a:p>
          <a:p>
            <a:r>
              <a:rPr lang="en-US" smtClean="0">
                <a:solidFill>
                  <a:srgbClr val="FFFF00"/>
                </a:solidFill>
              </a:rPr>
              <a:t>Gopala</a:t>
            </a:r>
          </a:p>
          <a:p>
            <a:r>
              <a:rPr lang="en-US" smtClean="0">
                <a:solidFill>
                  <a:srgbClr val="FFFF00"/>
                </a:solidFill>
              </a:rPr>
              <a:t>Krishna</a:t>
            </a:r>
            <a:endParaRPr lang="en-US">
              <a:solidFill>
                <a:srgbClr val="FFFF00"/>
              </a:solidFill>
            </a:endParaRPr>
          </a:p>
        </p:txBody>
      </p:sp>
      <p:sp>
        <p:nvSpPr>
          <p:cNvPr id="12" name="TextBox 11"/>
          <p:cNvSpPr txBox="1"/>
          <p:nvPr/>
        </p:nvSpPr>
        <p:spPr>
          <a:xfrm>
            <a:off x="4038600" y="3798153"/>
            <a:ext cx="1137619" cy="584775"/>
          </a:xfrm>
          <a:prstGeom prst="rect">
            <a:avLst/>
          </a:prstGeom>
          <a:noFill/>
        </p:spPr>
        <p:txBody>
          <a:bodyPr wrap="none" rtlCol="0">
            <a:spAutoFit/>
          </a:bodyPr>
          <a:lstStyle/>
          <a:p>
            <a:r>
              <a:rPr lang="en-US" smtClean="0">
                <a:solidFill>
                  <a:srgbClr val="FFFF00"/>
                </a:solidFill>
              </a:rPr>
              <a:t>Vasudeva </a:t>
            </a:r>
          </a:p>
          <a:p>
            <a:r>
              <a:rPr lang="en-US" smtClean="0">
                <a:solidFill>
                  <a:srgbClr val="FFFF00"/>
                </a:solidFill>
              </a:rPr>
              <a:t>Krishna</a:t>
            </a:r>
            <a:endParaRPr lang="en-US">
              <a:solidFill>
                <a:srgbClr val="FFFF00"/>
              </a:solidFill>
            </a:endParaRPr>
          </a:p>
        </p:txBody>
      </p:sp>
      <p:sp>
        <p:nvSpPr>
          <p:cNvPr id="13" name="TextBox 12"/>
          <p:cNvSpPr txBox="1"/>
          <p:nvPr/>
        </p:nvSpPr>
        <p:spPr>
          <a:xfrm>
            <a:off x="5943600" y="3798153"/>
            <a:ext cx="992579" cy="584775"/>
          </a:xfrm>
          <a:prstGeom prst="rect">
            <a:avLst/>
          </a:prstGeom>
          <a:noFill/>
        </p:spPr>
        <p:txBody>
          <a:bodyPr wrap="none" rtlCol="0">
            <a:spAutoFit/>
          </a:bodyPr>
          <a:lstStyle/>
          <a:p>
            <a:r>
              <a:rPr lang="en-US" smtClean="0">
                <a:solidFill>
                  <a:srgbClr val="FFFF00"/>
                </a:solidFill>
              </a:rPr>
              <a:t>Dwaraka</a:t>
            </a:r>
          </a:p>
          <a:p>
            <a:r>
              <a:rPr lang="en-US" smtClean="0">
                <a:solidFill>
                  <a:srgbClr val="FFFF00"/>
                </a:solidFill>
              </a:rPr>
              <a:t>Krishna</a:t>
            </a:r>
            <a:endParaRPr lang="en-US">
              <a:solidFill>
                <a:srgbClr val="FFFF00"/>
              </a:solidFill>
            </a:endParaRPr>
          </a:p>
        </p:txBody>
      </p:sp>
      <p:sp>
        <p:nvSpPr>
          <p:cNvPr id="14" name="TextBox 13"/>
          <p:cNvSpPr txBox="1"/>
          <p:nvPr/>
        </p:nvSpPr>
        <p:spPr>
          <a:xfrm>
            <a:off x="7924800" y="3798153"/>
            <a:ext cx="1121204" cy="584775"/>
          </a:xfrm>
          <a:prstGeom prst="rect">
            <a:avLst/>
          </a:prstGeom>
          <a:noFill/>
        </p:spPr>
        <p:txBody>
          <a:bodyPr wrap="none" rtlCol="0">
            <a:spAutoFit/>
          </a:bodyPr>
          <a:lstStyle/>
          <a:p>
            <a:r>
              <a:rPr lang="en-US" smtClean="0">
                <a:solidFill>
                  <a:srgbClr val="FFFF00"/>
                </a:solidFill>
              </a:rPr>
              <a:t>Yogiswara</a:t>
            </a:r>
          </a:p>
          <a:p>
            <a:r>
              <a:rPr lang="en-US" smtClean="0">
                <a:solidFill>
                  <a:srgbClr val="FFFF00"/>
                </a:solidFill>
              </a:rPr>
              <a:t>Krishna</a:t>
            </a:r>
            <a:endParaRPr lang="en-US">
              <a:solidFill>
                <a:srgbClr val="FFFF00"/>
              </a:solidFill>
            </a:endParaRPr>
          </a:p>
        </p:txBody>
      </p:sp>
      <p:sp>
        <p:nvSpPr>
          <p:cNvPr id="15" name="TextBox 14"/>
          <p:cNvSpPr txBox="1"/>
          <p:nvPr/>
        </p:nvSpPr>
        <p:spPr>
          <a:xfrm rot="20201960">
            <a:off x="2105237" y="2880313"/>
            <a:ext cx="6069290" cy="110799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None of these!</a:t>
            </a:r>
            <a:endParaRPr lang="en-US" sz="6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96262" name="Picture 6" descr="http://thegodgreat.com/media/_phoolon_me_shri_radha_rani_gif_556e96e9bec6f.jpg"/>
          <p:cNvPicPr>
            <a:picLocks noChangeAspect="1" noChangeArrowheads="1"/>
          </p:cNvPicPr>
          <p:nvPr/>
        </p:nvPicPr>
        <p:blipFill>
          <a:blip r:embed="rId4" cstate="print"/>
          <a:srcRect/>
          <a:stretch>
            <a:fillRect/>
          </a:stretch>
        </p:blipFill>
        <p:spPr bwMode="auto">
          <a:xfrm>
            <a:off x="5257800" y="0"/>
            <a:ext cx="3578086" cy="5143500"/>
          </a:xfrm>
          <a:prstGeom prst="rect">
            <a:avLst/>
          </a:prstGeom>
          <a:noFill/>
          <a:effectLst>
            <a:softEdge rad="635000"/>
          </a:effectLst>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52</a:t>
            </a:fld>
            <a:endParaRPr lang="en-US"/>
          </a:p>
        </p:txBody>
      </p:sp>
      <p:pic>
        <p:nvPicPr>
          <p:cNvPr id="8" name="Picture 2" descr="http://mayapurmemories.com/image/data/Arts/Paintings/MM56.jpg"/>
          <p:cNvPicPr>
            <a:picLocks noChangeAspect="1" noChangeArrowheads="1"/>
          </p:cNvPicPr>
          <p:nvPr/>
        </p:nvPicPr>
        <p:blipFill>
          <a:blip r:embed="rId5" cstate="print"/>
          <a:srcRect/>
          <a:stretch>
            <a:fillRect/>
          </a:stretch>
        </p:blipFill>
        <p:spPr bwMode="auto">
          <a:xfrm>
            <a:off x="1034716" y="214312"/>
            <a:ext cx="3461084" cy="4110038"/>
          </a:xfrm>
          <a:prstGeom prst="ellipse">
            <a:avLst/>
          </a:prstGeom>
          <a:noFill/>
        </p:spPr>
      </p:pic>
      <p:sp>
        <p:nvSpPr>
          <p:cNvPr id="7" name="Rectangle 6"/>
          <p:cNvSpPr/>
          <p:nvPr/>
        </p:nvSpPr>
        <p:spPr>
          <a:xfrm>
            <a:off x="533400" y="4476750"/>
            <a:ext cx="4419600" cy="523220"/>
          </a:xfrm>
          <a:prstGeom prst="rect">
            <a:avLst/>
          </a:prstGeom>
        </p:spPr>
        <p:txBody>
          <a:bodyPr wrap="square">
            <a:spAutoFit/>
          </a:bodyPr>
          <a:lstStyle/>
          <a:p>
            <a:r>
              <a:rPr lang="vi-VN" sz="2800" smtClean="0">
                <a:solidFill>
                  <a:srgbClr val="FFFF00"/>
                </a:solidFill>
              </a:rPr>
              <a:t>śyāmaḿ tri-bhańga-lalitaḿ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diamond(out)">
                                      <p:cBhvr>
                                        <p:cTn id="7" dur="20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53</a:t>
            </a:fld>
            <a:endParaRPr lang="en-US"/>
          </a:p>
        </p:txBody>
      </p:sp>
      <p:pic>
        <p:nvPicPr>
          <p:cNvPr id="5" name="Picture 4" descr="http://41.media.tumblr.com/tumblr_m6hvgpFpJa1r6j1yyo1_1280.jpg"/>
          <p:cNvPicPr>
            <a:picLocks noChangeAspect="1" noChangeArrowheads="1"/>
          </p:cNvPicPr>
          <p:nvPr/>
        </p:nvPicPr>
        <p:blipFill>
          <a:blip r:embed="rId4" cstate="print"/>
          <a:srcRect/>
          <a:stretch>
            <a:fillRect/>
          </a:stretch>
        </p:blipFill>
        <p:spPr bwMode="auto">
          <a:xfrm>
            <a:off x="0" y="0"/>
            <a:ext cx="6858000" cy="5143500"/>
          </a:xfrm>
          <a:prstGeom prst="rect">
            <a:avLst/>
          </a:prstGeom>
          <a:noFill/>
        </p:spPr>
      </p:pic>
      <p:pic>
        <p:nvPicPr>
          <p:cNvPr id="95240" name="Picture 8" descr="http://rgdham.org/images/radha_rani.jpg"/>
          <p:cNvPicPr>
            <a:picLocks noChangeAspect="1" noChangeArrowheads="1"/>
          </p:cNvPicPr>
          <p:nvPr/>
        </p:nvPicPr>
        <p:blipFill>
          <a:blip r:embed="rId5" cstate="print"/>
          <a:srcRect/>
          <a:stretch>
            <a:fillRect/>
          </a:stretch>
        </p:blipFill>
        <p:spPr bwMode="auto">
          <a:xfrm>
            <a:off x="6858001" y="276972"/>
            <a:ext cx="2286000" cy="4428378"/>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54</a:t>
            </a:fld>
            <a:endParaRPr lang="en-US"/>
          </a:p>
        </p:txBody>
      </p:sp>
      <p:sp>
        <p:nvSpPr>
          <p:cNvPr id="100353" name="Rectangle 1"/>
          <p:cNvSpPr>
            <a:spLocks noChangeArrowheads="1"/>
          </p:cNvSpPr>
          <p:nvPr/>
        </p:nvSpPr>
        <p:spPr bwMode="auto">
          <a:xfrm>
            <a:off x="152400" y="142548"/>
            <a:ext cx="8534400"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smtClean="0">
                <a:solidFill>
                  <a:srgbClr val="FFFF00"/>
                </a:solidFill>
              </a:rPr>
              <a:t>ratim- gaurī-līle api</a:t>
            </a:r>
            <a:r>
              <a:rPr lang="en-US" sz="2400" smtClean="0">
                <a:solidFill>
                  <a:srgbClr val="FFFF00"/>
                </a:solidFill>
              </a:rPr>
              <a:t>,</a:t>
            </a:r>
            <a:r>
              <a:rPr lang="vi-VN" sz="2400" smtClean="0">
                <a:solidFill>
                  <a:srgbClr val="FFFF00"/>
                </a:solidFill>
              </a:rPr>
              <a:t> tapati saundarya-kiraṇaiḥ</a:t>
            </a:r>
          </a:p>
          <a:p>
            <a:r>
              <a:rPr lang="vi-VN" sz="2400" smtClean="0">
                <a:solidFill>
                  <a:srgbClr val="FFFF00"/>
                </a:solidFill>
              </a:rPr>
              <a:t>śacī-lakṣmī-satyāḥ pari</a:t>
            </a:r>
            <a:r>
              <a:rPr lang="en-US" sz="2400" smtClean="0">
                <a:solidFill>
                  <a:srgbClr val="FFFF00"/>
                </a:solidFill>
              </a:rPr>
              <a:t>-,</a:t>
            </a:r>
            <a:r>
              <a:rPr lang="vi-VN" sz="2400" smtClean="0">
                <a:solidFill>
                  <a:srgbClr val="FFFF00"/>
                </a:solidFill>
              </a:rPr>
              <a:t>bhavati saubhāgya-balanaiḥ</a:t>
            </a:r>
          </a:p>
          <a:p>
            <a:r>
              <a:rPr lang="vi-VN" sz="2400" smtClean="0">
                <a:solidFill>
                  <a:srgbClr val="FFFF00"/>
                </a:solidFill>
              </a:rPr>
              <a:t>vaśī-kārais</a:t>
            </a:r>
            <a:r>
              <a:rPr lang="en-US" sz="2400" smtClean="0">
                <a:solidFill>
                  <a:srgbClr val="FFFF00"/>
                </a:solidFill>
              </a:rPr>
              <a:t>’</a:t>
            </a:r>
            <a:r>
              <a:rPr lang="vi-VN" sz="2400" smtClean="0">
                <a:solidFill>
                  <a:srgbClr val="FFFF00"/>
                </a:solidFill>
              </a:rPr>
              <a:t> candrāvalī-</a:t>
            </a:r>
            <a:r>
              <a:rPr lang="en-US" sz="2400" smtClean="0">
                <a:solidFill>
                  <a:srgbClr val="FFFF00"/>
                </a:solidFill>
              </a:rPr>
              <a:t>,</a:t>
            </a:r>
            <a:r>
              <a:rPr lang="vi-VN" sz="2400" smtClean="0">
                <a:solidFill>
                  <a:srgbClr val="FFFF00"/>
                </a:solidFill>
              </a:rPr>
              <a:t>mukha-navīna-vraja-satīḥ</a:t>
            </a:r>
          </a:p>
          <a:p>
            <a:r>
              <a:rPr lang="vi-VN" sz="2400" smtClean="0">
                <a:solidFill>
                  <a:srgbClr val="FFFF00"/>
                </a:solidFill>
              </a:rPr>
              <a:t>kṣipaty ārād yā tam- hari-</a:t>
            </a:r>
            <a:r>
              <a:rPr lang="en-US" sz="2400" smtClean="0">
                <a:solidFill>
                  <a:srgbClr val="FFFF00"/>
                </a:solidFill>
              </a:rPr>
              <a:t>,</a:t>
            </a:r>
            <a:r>
              <a:rPr lang="vi-VN" sz="2400" smtClean="0">
                <a:solidFill>
                  <a:srgbClr val="FFFF00"/>
                </a:solidFill>
              </a:rPr>
              <a:t>dayita-rādhām- bhaja manaḥ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FF00"/>
              </a:solidFill>
              <a:effectLst/>
              <a:latin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800" smtClean="0">
                <a:solidFill>
                  <a:srgbClr val="FFFF00"/>
                </a:solidFill>
                <a:latin typeface="Tahoma" pitchFamily="34" charset="0"/>
                <a:cs typeface="Tahoma" pitchFamily="34" charset="0"/>
              </a:rPr>
              <a:t>  </a:t>
            </a:r>
            <a:r>
              <a:rPr lang="en-US" sz="1800" smtClean="0">
                <a:solidFill>
                  <a:srgbClr val="FFC000"/>
                </a:solidFill>
                <a:latin typeface="Tahoma" pitchFamily="34" charset="0"/>
                <a:cs typeface="Tahoma" pitchFamily="34" charset="0"/>
              </a:rPr>
              <a:t>- Manh Siksha Text 10   (by Sri Raghunatha Dasa Goswami)</a:t>
            </a:r>
            <a:endParaRPr kumimoji="0" lang="en-US" sz="3200" b="0" i="0" u="none" strike="noStrike" cap="none" normalizeH="0" baseline="0" smtClean="0">
              <a:ln>
                <a:noFill/>
              </a:ln>
              <a:solidFill>
                <a:srgbClr val="FFC000"/>
              </a:solidFill>
              <a:effectLst/>
              <a:latin typeface="Arial" pitchFamily="34" charset="0"/>
              <a:cs typeface="Arial" pitchFamily="34" charset="0"/>
            </a:endParaRPr>
          </a:p>
        </p:txBody>
      </p:sp>
      <p:sp>
        <p:nvSpPr>
          <p:cNvPr id="4" name="Rectangle 3"/>
          <p:cNvSpPr/>
          <p:nvPr/>
        </p:nvSpPr>
        <p:spPr>
          <a:xfrm>
            <a:off x="152400" y="2845534"/>
            <a:ext cx="8077200" cy="1631216"/>
          </a:xfrm>
          <a:prstGeom prst="rect">
            <a:avLst/>
          </a:prstGeom>
        </p:spPr>
        <p:txBody>
          <a:bodyPr wrap="square">
            <a:spAutoFit/>
          </a:bodyPr>
          <a:lstStyle/>
          <a:p>
            <a:r>
              <a:rPr lang="en-US" sz="2000" smtClean="0">
                <a:solidFill>
                  <a:schemeClr val="bg1"/>
                </a:solidFill>
              </a:rPr>
              <a:t>O mind, please worship Lord Hari’s beloved Radha. With the splendor of Her beauty She makes Rati, Gauri, and Lila burn with envy, with the power of Her good fortune She defeats Shaci, Lakshmi, and Satyabhama, and with Her ability to control Krishna She completely eclipses Candravali and the other pious young girls of Vraja.</a:t>
            </a:r>
            <a:endParaRPr lang="en-US" sz="200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wallallies.com/wp-content/uploads/2015/02/Fantasy-World-Art-16-Widescreen-H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55</a:t>
            </a:fld>
            <a:endParaRPr lang="en-US"/>
          </a:p>
        </p:txBody>
      </p:sp>
      <p:sp>
        <p:nvSpPr>
          <p:cNvPr id="4" name="TextBox 3"/>
          <p:cNvSpPr txBox="1"/>
          <p:nvPr/>
        </p:nvSpPr>
        <p:spPr>
          <a:xfrm>
            <a:off x="457201" y="514350"/>
            <a:ext cx="5412059" cy="3924151"/>
          </a:xfrm>
          <a:prstGeom prst="rect">
            <a:avLst/>
          </a:prstGeom>
          <a:noFill/>
        </p:spPr>
        <p:txBody>
          <a:bodyPr wrap="none" rtlCol="0">
            <a:spAutoFit/>
          </a:bodyPr>
          <a:lstStyle/>
          <a:p>
            <a:endParaRPr lang="en-US" sz="900" smtClean="0">
              <a:solidFill>
                <a:srgbClr val="FFFF00"/>
              </a:solidFill>
            </a:endParaRPr>
          </a:p>
          <a:p>
            <a:r>
              <a:rPr lang="en-US" sz="2000" smtClean="0">
                <a:solidFill>
                  <a:srgbClr val="FFFF00"/>
                </a:solidFill>
              </a:rPr>
              <a:t>O Radhe Jaya Radhe </a:t>
            </a:r>
          </a:p>
          <a:p>
            <a:r>
              <a:rPr lang="en-US" sz="2000" smtClean="0">
                <a:solidFill>
                  <a:srgbClr val="FFFF00"/>
                </a:solidFill>
              </a:rPr>
              <a:t>Mahaa Raani Subha Radhe </a:t>
            </a:r>
          </a:p>
          <a:p>
            <a:endParaRPr lang="en-US" sz="2000" smtClean="0"/>
          </a:p>
          <a:p>
            <a:r>
              <a:rPr lang="en-US" sz="2000" smtClean="0">
                <a:solidFill>
                  <a:schemeClr val="bg1"/>
                </a:solidFill>
              </a:rPr>
              <a:t>Madan Mohana Priya Radhe </a:t>
            </a:r>
          </a:p>
          <a:p>
            <a:r>
              <a:rPr lang="en-US" sz="2000" smtClean="0">
                <a:solidFill>
                  <a:schemeClr val="bg1"/>
                </a:solidFill>
              </a:rPr>
              <a:t>Jagan Mohini Sri Radhe </a:t>
            </a:r>
          </a:p>
          <a:p>
            <a:r>
              <a:rPr lang="en-US" sz="2000" smtClean="0">
                <a:solidFill>
                  <a:schemeClr val="bg1"/>
                </a:solidFill>
              </a:rPr>
              <a:t>Vrindaavana Jana Radhe </a:t>
            </a:r>
          </a:p>
          <a:p>
            <a:r>
              <a:rPr lang="en-US" sz="2000" smtClean="0">
                <a:solidFill>
                  <a:schemeClr val="bg1"/>
                </a:solidFill>
              </a:rPr>
              <a:t>Vrshabhanu-su Sutaa Radhe ... (O Radhe)</a:t>
            </a:r>
            <a:r>
              <a:rPr lang="en-US" sz="2000" smtClean="0"/>
              <a:t> </a:t>
            </a:r>
          </a:p>
          <a:p>
            <a:endParaRPr lang="en-US" sz="2000" smtClean="0"/>
          </a:p>
          <a:p>
            <a:r>
              <a:rPr lang="en-US" sz="2000" smtClean="0">
                <a:solidFill>
                  <a:srgbClr val="FFFF00"/>
                </a:solidFill>
              </a:rPr>
              <a:t>Paramdhaamana Prema Radhe </a:t>
            </a:r>
          </a:p>
          <a:p>
            <a:r>
              <a:rPr lang="en-US" sz="2000" smtClean="0">
                <a:solidFill>
                  <a:srgbClr val="FFFF00"/>
                </a:solidFill>
              </a:rPr>
              <a:t>Para Sakhi Gana Priya Radhe </a:t>
            </a:r>
          </a:p>
          <a:p>
            <a:r>
              <a:rPr lang="en-US" sz="2000" smtClean="0">
                <a:solidFill>
                  <a:srgbClr val="FFFF00"/>
                </a:solidFill>
              </a:rPr>
              <a:t>Rasa Leelana Vraja Radhe </a:t>
            </a:r>
          </a:p>
          <a:p>
            <a:r>
              <a:rPr lang="en-US" sz="2000" smtClean="0">
                <a:solidFill>
                  <a:srgbClr val="FFFF00"/>
                </a:solidFill>
              </a:rPr>
              <a:t>Ramya Bhajamana Daya Radhe ... (O Radhe)</a:t>
            </a:r>
            <a:endParaRPr lang="en-US" sz="1000" smtClean="0">
              <a:solidFill>
                <a:srgbClr val="FFFF00"/>
              </a:solidFill>
            </a:endParaRPr>
          </a:p>
        </p:txBody>
      </p:sp>
      <p:pic>
        <p:nvPicPr>
          <p:cNvPr id="9" name="F-05-O Radhe Jaya Radhe - Base.mp3">
            <a:hlinkClick r:id="" action="ppaction://media"/>
          </p:cNvPr>
          <p:cNvPicPr>
            <a:picLocks noRot="1" noChangeAspect="1"/>
          </p:cNvPicPr>
          <p:nvPr>
            <a:audioFile r:link="rId1"/>
          </p:nvPr>
        </p:nvPicPr>
        <p:blipFill>
          <a:blip r:embed="rId4" cstate="print"/>
          <a:stretch>
            <a:fillRect/>
          </a:stretch>
        </p:blipFill>
        <p:spPr>
          <a:xfrm>
            <a:off x="8382000" y="4343400"/>
            <a:ext cx="457200" cy="342900"/>
          </a:xfrm>
          <a:prstGeom prst="rect">
            <a:avLst/>
          </a:prstGeom>
        </p:spPr>
      </p:pic>
      <p:sp>
        <p:nvSpPr>
          <p:cNvPr id="7" name="TextBox 6"/>
          <p:cNvSpPr txBox="1"/>
          <p:nvPr/>
        </p:nvSpPr>
        <p:spPr>
          <a:xfrm>
            <a:off x="1" y="0"/>
            <a:ext cx="925253"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F-05</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8" name="Picture 2" descr="http://www.vanamaliashram.org/1k3.jpg"/>
          <p:cNvPicPr>
            <a:picLocks noChangeAspect="1" noChangeArrowheads="1"/>
          </p:cNvPicPr>
          <p:nvPr/>
        </p:nvPicPr>
        <p:blipFill>
          <a:blip r:embed="rId5" cstate="print"/>
          <a:srcRect l="4576" r="10776"/>
          <a:stretch>
            <a:fillRect/>
          </a:stretch>
        </p:blipFill>
        <p:spPr bwMode="auto">
          <a:xfrm>
            <a:off x="5291537" y="0"/>
            <a:ext cx="3852463" cy="3409950"/>
          </a:xfrm>
          <a:prstGeom prst="ellipse">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08"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http://etaliens.t.e.f.unblog.fr/files/2013/07/space-wallpaper-35.jpg"/>
          <p:cNvPicPr>
            <a:picLocks noChangeAspect="1" noChangeArrowheads="1"/>
          </p:cNvPicPr>
          <p:nvPr/>
        </p:nvPicPr>
        <p:blipFill>
          <a:blip r:embed="rId3" cstate="print"/>
          <a:srcRect b="3947"/>
          <a:stretch>
            <a:fillRect/>
          </a:stretch>
        </p:blipFill>
        <p:spPr bwMode="auto">
          <a:xfrm>
            <a:off x="0"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56</a:t>
            </a:fld>
            <a:endParaRPr lang="en-US"/>
          </a:p>
        </p:txBody>
      </p:sp>
      <p:pic>
        <p:nvPicPr>
          <p:cNvPr id="5" name="Picture 2" descr="https://lh3.googleusercontent.com/-M-V_l8PuSU4/VWhdFNKA5OI/AAAAAAAAPnw/mk7HuQBC2Zw/s0/2015-05-29_14-35-26.jpg"/>
          <p:cNvPicPr>
            <a:picLocks noChangeAspect="1" noChangeArrowheads="1"/>
          </p:cNvPicPr>
          <p:nvPr/>
        </p:nvPicPr>
        <p:blipFill>
          <a:blip r:embed="rId4" cstate="print"/>
          <a:srcRect/>
          <a:stretch>
            <a:fillRect/>
          </a:stretch>
        </p:blipFill>
        <p:spPr bwMode="auto">
          <a:xfrm>
            <a:off x="0" y="0"/>
            <a:ext cx="3200400" cy="5143500"/>
          </a:xfrm>
          <a:prstGeom prst="rect">
            <a:avLst/>
          </a:prstGeom>
          <a:noFill/>
          <a:effectLst>
            <a:softEdge rad="635000"/>
          </a:effectLst>
        </p:spPr>
      </p:pic>
      <p:pic>
        <p:nvPicPr>
          <p:cNvPr id="198662" name="Picture 6" descr="http://srath.com/wp-content/uploads/brighu4.jpg"/>
          <p:cNvPicPr>
            <a:picLocks noChangeAspect="1" noChangeArrowheads="1"/>
          </p:cNvPicPr>
          <p:nvPr/>
        </p:nvPicPr>
        <p:blipFill>
          <a:blip r:embed="rId5" cstate="print"/>
          <a:srcRect/>
          <a:stretch>
            <a:fillRect/>
          </a:stretch>
        </p:blipFill>
        <p:spPr bwMode="auto">
          <a:xfrm>
            <a:off x="3200400" y="0"/>
            <a:ext cx="2857499" cy="5143500"/>
          </a:xfrm>
          <a:prstGeom prst="rect">
            <a:avLst/>
          </a:prstGeom>
          <a:noFill/>
          <a:effectLst>
            <a:softEdge rad="635000"/>
          </a:effectLst>
        </p:spPr>
      </p:pic>
      <p:sp>
        <p:nvSpPr>
          <p:cNvPr id="8" name="TextBox 7"/>
          <p:cNvSpPr txBox="1"/>
          <p:nvPr/>
        </p:nvSpPr>
        <p:spPr>
          <a:xfrm>
            <a:off x="3352800" y="4324350"/>
            <a:ext cx="2478564" cy="461665"/>
          </a:xfrm>
          <a:prstGeom prst="rect">
            <a:avLst/>
          </a:prstGeom>
          <a:noFill/>
        </p:spPr>
        <p:txBody>
          <a:bodyPr wrap="none" rtlCol="0">
            <a:spAutoFit/>
          </a:bodyPr>
          <a:lstStyle/>
          <a:p>
            <a:r>
              <a:rPr lang="en-US" sz="2400" smtClean="0">
                <a:ln w="18415" cmpd="sng">
                  <a:solidFill>
                    <a:srgbClr val="FFFFFF"/>
                  </a:solidFill>
                  <a:prstDash val="solid"/>
                </a:ln>
                <a:solidFill>
                  <a:srgbClr val="FFFFFF"/>
                </a:solidFill>
                <a:effectLst>
                  <a:outerShdw blurRad="63500" dir="3600000" algn="tl" rotWithShape="0">
                    <a:srgbClr val="000000">
                      <a:alpha val="70000"/>
                    </a:srgbClr>
                  </a:outerShdw>
                </a:effectLst>
              </a:rPr>
              <a:t>Brahma Samhita</a:t>
            </a: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2098" name="Picture 2" descr="http://www.androidpolice.com/wp-content/uploads/2014/06/nexusae0_YouTube-icon-full_color.png">
            <a:hlinkClick r:id="rId6" action="ppaction://hlinkfile"/>
          </p:cNvPr>
          <p:cNvPicPr>
            <a:picLocks noChangeAspect="1" noChangeArrowheads="1"/>
          </p:cNvPicPr>
          <p:nvPr/>
        </p:nvPicPr>
        <p:blipFill>
          <a:blip r:embed="rId7" cstate="print"/>
          <a:srcRect/>
          <a:stretch>
            <a:fillRect/>
          </a:stretch>
        </p:blipFill>
        <p:spPr bwMode="auto">
          <a:xfrm>
            <a:off x="6727370" y="4210794"/>
            <a:ext cx="1676400" cy="875556"/>
          </a:xfrm>
          <a:prstGeom prst="rect">
            <a:avLst/>
          </a:prstGeom>
          <a:noFill/>
        </p:spPr>
      </p:pic>
      <p:pic>
        <p:nvPicPr>
          <p:cNvPr id="9" name="Picture 2" descr="http://gaudiyahistory.com/wp-content/uploads/2011/09/Caitanya-Mahaprabhu-13.jpg"/>
          <p:cNvPicPr>
            <a:picLocks noChangeAspect="1" noChangeArrowheads="1"/>
          </p:cNvPicPr>
          <p:nvPr/>
        </p:nvPicPr>
        <p:blipFill>
          <a:blip r:embed="rId8" cstate="print"/>
          <a:srcRect b="29259"/>
          <a:stretch>
            <a:fillRect/>
          </a:stretch>
        </p:blipFill>
        <p:spPr bwMode="auto">
          <a:xfrm flipH="1">
            <a:off x="6019800" y="0"/>
            <a:ext cx="3124200" cy="3638550"/>
          </a:xfrm>
          <a:prstGeom prst="rect">
            <a:avLst/>
          </a:prstGeom>
          <a:noFill/>
          <a:effectLst>
            <a:softEdge rad="635000"/>
          </a:effectLst>
        </p:spPr>
      </p:pic>
      <p:sp>
        <p:nvSpPr>
          <p:cNvPr id="10" name="TextBox 9"/>
          <p:cNvSpPr txBox="1"/>
          <p:nvPr/>
        </p:nvSpPr>
        <p:spPr>
          <a:xfrm>
            <a:off x="6248400" y="3638550"/>
            <a:ext cx="2741135" cy="646331"/>
          </a:xfrm>
          <a:prstGeom prst="rect">
            <a:avLst/>
          </a:prstGeom>
          <a:noFill/>
        </p:spPr>
        <p:txBody>
          <a:bodyPr wrap="none" rtlCol="0">
            <a:spAutoFit/>
          </a:bodyPr>
          <a:lstStyle/>
          <a:p>
            <a:r>
              <a:rPr lang="en-US" sz="3600" smtClean="0">
                <a:solidFill>
                  <a:srgbClr val="FFFF00"/>
                </a:solidFill>
              </a:rPr>
              <a:t>Slides Video</a:t>
            </a:r>
            <a:endParaRPr lang="en-US" sz="360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57</a:t>
            </a:fld>
            <a:endParaRPr lang="en-US"/>
          </a:p>
        </p:txBody>
      </p:sp>
      <p:pic>
        <p:nvPicPr>
          <p:cNvPr id="139266" name="Picture 2" descr="http://blog.intelex.com/wp-content/uploads/2014/06/iStock_000005875373Small.jpg"/>
          <p:cNvPicPr>
            <a:picLocks noChangeAspect="1" noChangeArrowheads="1"/>
          </p:cNvPicPr>
          <p:nvPr/>
        </p:nvPicPr>
        <p:blipFill>
          <a:blip r:embed="rId3" cstate="print"/>
          <a:srcRect/>
          <a:stretch>
            <a:fillRect/>
          </a:stretch>
        </p:blipFill>
        <p:spPr bwMode="auto">
          <a:xfrm>
            <a:off x="0" y="0"/>
            <a:ext cx="9143999" cy="5143500"/>
          </a:xfrm>
          <a:prstGeom prst="rect">
            <a:avLst/>
          </a:prstGeom>
          <a:noFill/>
        </p:spPr>
      </p:pic>
      <p:sp>
        <p:nvSpPr>
          <p:cNvPr id="4" name="TextBox 3"/>
          <p:cNvSpPr txBox="1"/>
          <p:nvPr/>
        </p:nvSpPr>
        <p:spPr>
          <a:xfrm>
            <a:off x="4572000" y="133350"/>
            <a:ext cx="3159839" cy="646331"/>
          </a:xfrm>
          <a:prstGeom prst="rect">
            <a:avLst/>
          </a:prstGeom>
          <a:noFill/>
        </p:spPr>
        <p:txBody>
          <a:bodyPr wrap="none" rtlCol="0">
            <a:spAutoFit/>
          </a:bodyPr>
          <a:lstStyle/>
          <a:p>
            <a:r>
              <a:rPr lang="en-US" sz="3600" smtClean="0"/>
              <a:t>QUESTIONS?</a:t>
            </a:r>
            <a:endParaRPr lang="en-US" sz="36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superbwallpapers.com/wallpapers/fantasy/planets-and-galaxies-10872-1920x1200.jpg"/>
          <p:cNvPicPr>
            <a:picLocks noChangeAspect="1" noChangeArrowheads="1"/>
          </p:cNvPicPr>
          <p:nvPr/>
        </p:nvPicPr>
        <p:blipFill>
          <a:blip r:embed="rId3" cstate="print"/>
          <a:srcRect t="5556"/>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58</a:t>
            </a:fld>
            <a:endParaRPr lang="en-US"/>
          </a:p>
        </p:txBody>
      </p:sp>
      <p:pic>
        <p:nvPicPr>
          <p:cNvPr id="4" name="Picture 2"/>
          <p:cNvPicPr>
            <a:picLocks noChangeAspect="1" noChangeArrowheads="1"/>
          </p:cNvPicPr>
          <p:nvPr/>
        </p:nvPicPr>
        <p:blipFill>
          <a:blip r:embed="rId4" cstate="print"/>
          <a:srcRect/>
          <a:stretch>
            <a:fillRect/>
          </a:stretch>
        </p:blipFill>
        <p:spPr bwMode="auto">
          <a:xfrm>
            <a:off x="5257800" y="0"/>
            <a:ext cx="3886200" cy="5143500"/>
          </a:xfrm>
          <a:prstGeom prst="rect">
            <a:avLst/>
          </a:prstGeom>
          <a:noFill/>
          <a:ln w="9525">
            <a:noFill/>
            <a:miter lim="800000"/>
            <a:headEnd/>
            <a:tailEnd/>
          </a:ln>
          <a:effectLst>
            <a:softEdge rad="635000"/>
          </a:effectLst>
        </p:spPr>
      </p:pic>
      <p:sp>
        <p:nvSpPr>
          <p:cNvPr id="5" name="Rectangle 4"/>
          <p:cNvSpPr/>
          <p:nvPr/>
        </p:nvSpPr>
        <p:spPr>
          <a:xfrm>
            <a:off x="228600" y="84475"/>
            <a:ext cx="5029200" cy="2800767"/>
          </a:xfrm>
          <a:prstGeom prst="rect">
            <a:avLst/>
          </a:prstGeom>
        </p:spPr>
        <p:txBody>
          <a:bodyPr wrap="square">
            <a:spAutoFit/>
          </a:bodyPr>
          <a:lstStyle/>
          <a:p>
            <a:r>
              <a:rPr lang="en-US" sz="4400" smtClean="0">
                <a:solidFill>
                  <a:srgbClr val="FFFF00"/>
                </a:solidFill>
              </a:rPr>
              <a:t>Thus ends...</a:t>
            </a:r>
          </a:p>
          <a:p>
            <a:endParaRPr lang="en-US" sz="4400" smtClean="0">
              <a:solidFill>
                <a:srgbClr val="FFFF00"/>
              </a:solidFill>
            </a:endParaRPr>
          </a:p>
          <a:p>
            <a:r>
              <a:rPr lang="en-US" sz="4400" smtClean="0">
                <a:solidFill>
                  <a:srgbClr val="FFFF00"/>
                </a:solidFill>
              </a:rPr>
              <a:t>Brahma Samhita – 02 (Verses 30, 31)</a:t>
            </a:r>
            <a:endParaRPr lang="vi-VN" sz="440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157698" name="Picture 2" descr="http://www.hindugodwallpaper.com/images/gods/zoom/1090_krishna-black-wallpaper.jpg"/>
          <p:cNvPicPr>
            <a:picLocks noChangeAspect="1" noChangeArrowheads="1"/>
          </p:cNvPicPr>
          <p:nvPr/>
        </p:nvPicPr>
        <p:blipFill>
          <a:blip r:embed="rId3" cstate="print"/>
          <a:srcRect l="41930" t="2807" r="7847" b="31094"/>
          <a:stretch>
            <a:fillRect/>
          </a:stretch>
        </p:blipFill>
        <p:spPr bwMode="auto">
          <a:xfrm>
            <a:off x="4267200" y="0"/>
            <a:ext cx="4876800" cy="5143500"/>
          </a:xfrm>
          <a:prstGeom prst="rect">
            <a:avLst/>
          </a:prstGeom>
          <a:noFill/>
        </p:spPr>
      </p:pic>
      <p:sp>
        <p:nvSpPr>
          <p:cNvPr id="5" name="Rectangle 4"/>
          <p:cNvSpPr/>
          <p:nvPr/>
        </p:nvSpPr>
        <p:spPr>
          <a:xfrm>
            <a:off x="228600" y="361950"/>
            <a:ext cx="5105400" cy="4524315"/>
          </a:xfrm>
          <a:prstGeom prst="rect">
            <a:avLst/>
          </a:prstGeom>
        </p:spPr>
        <p:txBody>
          <a:bodyPr wrap="square">
            <a:spAutoFit/>
          </a:bodyPr>
          <a:lstStyle/>
          <a:p>
            <a:r>
              <a:rPr lang="vi-VN" sz="2400" smtClean="0">
                <a:solidFill>
                  <a:srgbClr val="FFFF00"/>
                </a:solidFill>
              </a:rPr>
              <a:t>veṇuḿ </a:t>
            </a:r>
            <a:r>
              <a:rPr lang="en-US" sz="2400" smtClean="0">
                <a:solidFill>
                  <a:srgbClr val="FFFF00"/>
                </a:solidFill>
              </a:rPr>
              <a:t>	</a:t>
            </a:r>
            <a:r>
              <a:rPr lang="en-US" sz="2400" smtClean="0">
                <a:solidFill>
                  <a:schemeClr val="bg1"/>
                </a:solidFill>
              </a:rPr>
              <a:t>- the flute</a:t>
            </a:r>
          </a:p>
          <a:p>
            <a:r>
              <a:rPr lang="vi-VN" sz="2400" smtClean="0">
                <a:solidFill>
                  <a:srgbClr val="FFFF00"/>
                </a:solidFill>
              </a:rPr>
              <a:t>kvaṇantam </a:t>
            </a:r>
            <a:r>
              <a:rPr lang="en-US" sz="2400" smtClean="0">
                <a:solidFill>
                  <a:srgbClr val="FFFF00"/>
                </a:solidFill>
              </a:rPr>
              <a:t>	</a:t>
            </a:r>
            <a:r>
              <a:rPr lang="en-US" sz="2400" smtClean="0">
                <a:solidFill>
                  <a:schemeClr val="bg1"/>
                </a:solidFill>
              </a:rPr>
              <a:t>- playing</a:t>
            </a:r>
          </a:p>
          <a:p>
            <a:r>
              <a:rPr lang="en-US" sz="2400" smtClean="0">
                <a:solidFill>
                  <a:srgbClr val="FFFF00"/>
                </a:solidFill>
              </a:rPr>
              <a:t>a</a:t>
            </a:r>
            <a:r>
              <a:rPr lang="vi-VN" sz="2400" smtClean="0">
                <a:solidFill>
                  <a:srgbClr val="FFFF00"/>
                </a:solidFill>
              </a:rPr>
              <a:t>ravinda</a:t>
            </a:r>
            <a:r>
              <a:rPr lang="en-US" sz="2400" smtClean="0">
                <a:solidFill>
                  <a:srgbClr val="FFFF00"/>
                </a:solidFill>
              </a:rPr>
              <a:t>	</a:t>
            </a:r>
            <a:r>
              <a:rPr lang="vi-VN" sz="2400" smtClean="0">
                <a:solidFill>
                  <a:schemeClr val="bg1"/>
                </a:solidFill>
              </a:rPr>
              <a:t>-</a:t>
            </a:r>
            <a:r>
              <a:rPr lang="en-US" sz="2400" smtClean="0">
                <a:solidFill>
                  <a:schemeClr val="bg1"/>
                </a:solidFill>
              </a:rPr>
              <a:t> lotus</a:t>
            </a:r>
          </a:p>
          <a:p>
            <a:r>
              <a:rPr lang="en-US" sz="2400" smtClean="0">
                <a:solidFill>
                  <a:srgbClr val="FFFF00"/>
                </a:solidFill>
              </a:rPr>
              <a:t>d</a:t>
            </a:r>
            <a:r>
              <a:rPr lang="vi-VN" sz="2400" smtClean="0">
                <a:solidFill>
                  <a:srgbClr val="FFFF00"/>
                </a:solidFill>
              </a:rPr>
              <a:t>al</a:t>
            </a:r>
            <a:r>
              <a:rPr lang="en-US" sz="2400" smtClean="0">
                <a:solidFill>
                  <a:srgbClr val="FFFF00"/>
                </a:solidFill>
              </a:rPr>
              <a:t>a 		</a:t>
            </a:r>
            <a:r>
              <a:rPr lang="en-US" sz="2400" smtClean="0">
                <a:solidFill>
                  <a:schemeClr val="bg1"/>
                </a:solidFill>
              </a:rPr>
              <a:t>- petals</a:t>
            </a:r>
          </a:p>
          <a:p>
            <a:r>
              <a:rPr lang="en-US" sz="2400" smtClean="0">
                <a:solidFill>
                  <a:srgbClr val="FFFF00"/>
                </a:solidFill>
              </a:rPr>
              <a:t>ā</a:t>
            </a:r>
            <a:r>
              <a:rPr lang="vi-VN" sz="2400" smtClean="0">
                <a:solidFill>
                  <a:srgbClr val="FFFF00"/>
                </a:solidFill>
              </a:rPr>
              <a:t>yat</a:t>
            </a:r>
            <a:r>
              <a:rPr lang="en-US" sz="2400" smtClean="0">
                <a:solidFill>
                  <a:srgbClr val="FFFF00"/>
                </a:solidFill>
              </a:rPr>
              <a:t>a 		</a:t>
            </a:r>
            <a:r>
              <a:rPr lang="en-US" sz="2400" smtClean="0">
                <a:solidFill>
                  <a:schemeClr val="bg1"/>
                </a:solidFill>
              </a:rPr>
              <a:t>- </a:t>
            </a:r>
            <a:r>
              <a:rPr lang="en-US" sz="2400" smtClean="0">
                <a:solidFill>
                  <a:schemeClr val="bg1"/>
                </a:solidFill>
              </a:rPr>
              <a:t>blooming, stretching </a:t>
            </a:r>
            <a:endParaRPr lang="en-US" sz="2400" smtClean="0">
              <a:solidFill>
                <a:schemeClr val="bg1"/>
              </a:solidFill>
            </a:endParaRPr>
          </a:p>
          <a:p>
            <a:r>
              <a:rPr lang="en-US" sz="2400" smtClean="0">
                <a:solidFill>
                  <a:srgbClr val="FFFF00"/>
                </a:solidFill>
              </a:rPr>
              <a:t>a</a:t>
            </a:r>
            <a:r>
              <a:rPr lang="vi-VN" sz="2400" smtClean="0">
                <a:solidFill>
                  <a:srgbClr val="FFFF00"/>
                </a:solidFill>
              </a:rPr>
              <a:t>kṣam</a:t>
            </a:r>
            <a:r>
              <a:rPr lang="en-US" sz="2400" smtClean="0">
                <a:solidFill>
                  <a:srgbClr val="FFFF00"/>
                </a:solidFill>
              </a:rPr>
              <a:t>		</a:t>
            </a:r>
            <a:r>
              <a:rPr lang="vi-VN" sz="2400" smtClean="0">
                <a:solidFill>
                  <a:schemeClr val="bg1"/>
                </a:solidFill>
              </a:rPr>
              <a:t>-</a:t>
            </a:r>
            <a:r>
              <a:rPr lang="en-US" sz="2400" smtClean="0">
                <a:solidFill>
                  <a:schemeClr val="bg1"/>
                </a:solidFill>
              </a:rPr>
              <a:t> whose eyes</a:t>
            </a:r>
            <a:endParaRPr lang="vi-VN" sz="2400" smtClean="0">
              <a:solidFill>
                <a:schemeClr val="bg1"/>
              </a:solidFill>
            </a:endParaRPr>
          </a:p>
          <a:p>
            <a:r>
              <a:rPr lang="en-US" sz="2400" smtClean="0">
                <a:solidFill>
                  <a:srgbClr val="FFFF00"/>
                </a:solidFill>
              </a:rPr>
              <a:t>b</a:t>
            </a:r>
            <a:r>
              <a:rPr lang="vi-VN" sz="2400" smtClean="0">
                <a:solidFill>
                  <a:srgbClr val="FFFF00"/>
                </a:solidFill>
              </a:rPr>
              <a:t>arh</a:t>
            </a:r>
            <a:r>
              <a:rPr lang="en-US" sz="2400" smtClean="0">
                <a:solidFill>
                  <a:srgbClr val="FFFF00"/>
                </a:solidFill>
              </a:rPr>
              <a:t>a 		</a:t>
            </a:r>
            <a:r>
              <a:rPr lang="en-US" sz="2400" smtClean="0">
                <a:solidFill>
                  <a:schemeClr val="bg1"/>
                </a:solidFill>
              </a:rPr>
              <a:t>– peacock feather</a:t>
            </a:r>
          </a:p>
          <a:p>
            <a:r>
              <a:rPr lang="en-US" sz="2400" smtClean="0">
                <a:solidFill>
                  <a:srgbClr val="FFFF00"/>
                </a:solidFill>
              </a:rPr>
              <a:t>a</a:t>
            </a:r>
            <a:r>
              <a:rPr lang="vi-VN" sz="2400" smtClean="0">
                <a:solidFill>
                  <a:srgbClr val="FFFF00"/>
                </a:solidFill>
              </a:rPr>
              <a:t>vataḿsam </a:t>
            </a:r>
            <a:r>
              <a:rPr lang="en-US" sz="2400" smtClean="0">
                <a:solidFill>
                  <a:srgbClr val="FFFF00"/>
                </a:solidFill>
              </a:rPr>
              <a:t>	</a:t>
            </a:r>
            <a:r>
              <a:rPr lang="en-US" sz="2400" smtClean="0">
                <a:solidFill>
                  <a:schemeClr val="bg1"/>
                </a:solidFill>
              </a:rPr>
              <a:t>- ornament on head</a:t>
            </a:r>
          </a:p>
          <a:p>
            <a:r>
              <a:rPr lang="en-US" sz="2400" smtClean="0">
                <a:solidFill>
                  <a:srgbClr val="FFFF00"/>
                </a:solidFill>
              </a:rPr>
              <a:t>a</a:t>
            </a:r>
            <a:r>
              <a:rPr lang="vi-VN" sz="2400" smtClean="0">
                <a:solidFill>
                  <a:srgbClr val="FFFF00"/>
                </a:solidFill>
              </a:rPr>
              <a:t>sit</a:t>
            </a:r>
            <a:r>
              <a:rPr lang="en-US" sz="2400" smtClean="0">
                <a:solidFill>
                  <a:srgbClr val="FFFF00"/>
                </a:solidFill>
              </a:rPr>
              <a:t>a		</a:t>
            </a:r>
            <a:r>
              <a:rPr lang="en-US" sz="2400" smtClean="0">
                <a:solidFill>
                  <a:schemeClr val="bg1"/>
                </a:solidFill>
              </a:rPr>
              <a:t>- not white (blue black)</a:t>
            </a:r>
          </a:p>
          <a:p>
            <a:r>
              <a:rPr lang="en-US" sz="2400" smtClean="0">
                <a:solidFill>
                  <a:srgbClr val="FFFF00"/>
                </a:solidFill>
              </a:rPr>
              <a:t>a</a:t>
            </a:r>
            <a:r>
              <a:rPr lang="vi-VN" sz="2400" smtClean="0">
                <a:solidFill>
                  <a:srgbClr val="FFFF00"/>
                </a:solidFill>
              </a:rPr>
              <a:t>mbuda</a:t>
            </a:r>
            <a:r>
              <a:rPr lang="en-US" sz="2400" smtClean="0">
                <a:solidFill>
                  <a:srgbClr val="FFFF00"/>
                </a:solidFill>
              </a:rPr>
              <a:t>	</a:t>
            </a:r>
            <a:r>
              <a:rPr lang="vi-VN" sz="2400" smtClean="0">
                <a:solidFill>
                  <a:schemeClr val="bg1"/>
                </a:solidFill>
              </a:rPr>
              <a:t>-</a:t>
            </a:r>
            <a:r>
              <a:rPr lang="en-US" sz="2400" smtClean="0">
                <a:solidFill>
                  <a:schemeClr val="bg1"/>
                </a:solidFill>
              </a:rPr>
              <a:t> cloud</a:t>
            </a:r>
          </a:p>
          <a:p>
            <a:r>
              <a:rPr lang="en-US" sz="2400" smtClean="0">
                <a:solidFill>
                  <a:srgbClr val="FFFF00"/>
                </a:solidFill>
              </a:rPr>
              <a:t>s</a:t>
            </a:r>
            <a:r>
              <a:rPr lang="vi-VN" sz="2400" smtClean="0">
                <a:solidFill>
                  <a:srgbClr val="FFFF00"/>
                </a:solidFill>
              </a:rPr>
              <a:t>undar</a:t>
            </a:r>
            <a:r>
              <a:rPr lang="en-US" sz="2400" smtClean="0">
                <a:solidFill>
                  <a:srgbClr val="FFFF00"/>
                </a:solidFill>
              </a:rPr>
              <a:t>a 	</a:t>
            </a:r>
            <a:r>
              <a:rPr lang="en-US" sz="2400" smtClean="0">
                <a:solidFill>
                  <a:schemeClr val="bg1"/>
                </a:solidFill>
              </a:rPr>
              <a:t>- beautiful</a:t>
            </a:r>
          </a:p>
          <a:p>
            <a:r>
              <a:rPr lang="en-US" sz="2400" smtClean="0">
                <a:solidFill>
                  <a:srgbClr val="FFFF00"/>
                </a:solidFill>
              </a:rPr>
              <a:t>a</a:t>
            </a:r>
            <a:r>
              <a:rPr lang="vi-VN" sz="2400" smtClean="0">
                <a:solidFill>
                  <a:srgbClr val="FFFF00"/>
                </a:solidFill>
              </a:rPr>
              <a:t>ńgam</a:t>
            </a:r>
            <a:r>
              <a:rPr lang="en-US" sz="2400" smtClean="0">
                <a:solidFill>
                  <a:srgbClr val="FFFF00"/>
                </a:solidFill>
              </a:rPr>
              <a:t> 	</a:t>
            </a:r>
            <a:r>
              <a:rPr lang="en-US" sz="2400" smtClean="0">
                <a:solidFill>
                  <a:schemeClr val="bg1"/>
                </a:solidFill>
              </a:rPr>
              <a:t>– figure or form</a:t>
            </a:r>
            <a:endParaRPr lang="vi-VN" sz="240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pic>
        <p:nvPicPr>
          <p:cNvPr id="157698" name="Picture 2" descr="http://www.hindugodwallpaper.com/images/gods/zoom/1090_krishna-black-wallpaper.jpg"/>
          <p:cNvPicPr>
            <a:picLocks noChangeAspect="1" noChangeArrowheads="1"/>
          </p:cNvPicPr>
          <p:nvPr/>
        </p:nvPicPr>
        <p:blipFill>
          <a:blip r:embed="rId3" cstate="print"/>
          <a:srcRect l="41930" t="2807" r="7847" b="31094"/>
          <a:stretch>
            <a:fillRect/>
          </a:stretch>
        </p:blipFill>
        <p:spPr bwMode="auto">
          <a:xfrm>
            <a:off x="4267200" y="0"/>
            <a:ext cx="4876800" cy="5143500"/>
          </a:xfrm>
          <a:prstGeom prst="rect">
            <a:avLst/>
          </a:prstGeom>
          <a:noFill/>
        </p:spPr>
      </p:pic>
      <p:sp>
        <p:nvSpPr>
          <p:cNvPr id="6" name="Rectangle 5"/>
          <p:cNvSpPr/>
          <p:nvPr/>
        </p:nvSpPr>
        <p:spPr>
          <a:xfrm>
            <a:off x="304800" y="514350"/>
            <a:ext cx="5029200" cy="4401205"/>
          </a:xfrm>
          <a:prstGeom prst="rect">
            <a:avLst/>
          </a:prstGeom>
        </p:spPr>
        <p:txBody>
          <a:bodyPr wrap="square">
            <a:spAutoFit/>
          </a:bodyPr>
          <a:lstStyle/>
          <a:p>
            <a:r>
              <a:rPr lang="vi-VN" sz="2400" smtClean="0">
                <a:solidFill>
                  <a:srgbClr val="FFFF00"/>
                </a:solidFill>
              </a:rPr>
              <a:t>Kandarpa</a:t>
            </a:r>
            <a:r>
              <a:rPr lang="en-US" sz="2400" smtClean="0">
                <a:solidFill>
                  <a:srgbClr val="FFFF00"/>
                </a:solidFill>
              </a:rPr>
              <a:t>	</a:t>
            </a:r>
            <a:r>
              <a:rPr lang="vi-VN" sz="2400" smtClean="0">
                <a:solidFill>
                  <a:schemeClr val="bg1"/>
                </a:solidFill>
              </a:rPr>
              <a:t>-</a:t>
            </a:r>
            <a:r>
              <a:rPr lang="en-US" sz="2400" smtClean="0">
                <a:solidFill>
                  <a:schemeClr val="bg1"/>
                </a:solidFill>
              </a:rPr>
              <a:t> Cupids</a:t>
            </a:r>
          </a:p>
          <a:p>
            <a:r>
              <a:rPr lang="vi-VN" sz="2400" smtClean="0">
                <a:solidFill>
                  <a:srgbClr val="FFFF00"/>
                </a:solidFill>
              </a:rPr>
              <a:t>Koṭi</a:t>
            </a:r>
            <a:r>
              <a:rPr lang="en-US" sz="2400" smtClean="0">
                <a:solidFill>
                  <a:srgbClr val="FFFF00"/>
                </a:solidFill>
              </a:rPr>
              <a:t>		</a:t>
            </a:r>
            <a:r>
              <a:rPr lang="vi-VN" sz="2400" smtClean="0">
                <a:solidFill>
                  <a:schemeClr val="bg1"/>
                </a:solidFill>
              </a:rPr>
              <a:t>-</a:t>
            </a:r>
            <a:r>
              <a:rPr lang="en-US" sz="2400" smtClean="0">
                <a:solidFill>
                  <a:schemeClr val="bg1"/>
                </a:solidFill>
              </a:rPr>
              <a:t> millions</a:t>
            </a:r>
          </a:p>
          <a:p>
            <a:r>
              <a:rPr lang="vi-VN" sz="2400" smtClean="0">
                <a:solidFill>
                  <a:srgbClr val="FFFF00"/>
                </a:solidFill>
              </a:rPr>
              <a:t>Kamanīya</a:t>
            </a:r>
            <a:r>
              <a:rPr lang="en-US" sz="2400" smtClean="0">
                <a:solidFill>
                  <a:srgbClr val="FFFF00"/>
                </a:solidFill>
              </a:rPr>
              <a:t>	</a:t>
            </a:r>
            <a:r>
              <a:rPr lang="vi-VN" sz="2400" smtClean="0">
                <a:solidFill>
                  <a:schemeClr val="bg1"/>
                </a:solidFill>
              </a:rPr>
              <a:t>-</a:t>
            </a:r>
            <a:r>
              <a:rPr lang="en-US" sz="2400" smtClean="0">
                <a:solidFill>
                  <a:schemeClr val="bg1"/>
                </a:solidFill>
              </a:rPr>
              <a:t> charming</a:t>
            </a:r>
          </a:p>
          <a:p>
            <a:r>
              <a:rPr lang="vi-VN" sz="2400" smtClean="0">
                <a:solidFill>
                  <a:srgbClr val="FFFF00"/>
                </a:solidFill>
              </a:rPr>
              <a:t>Viśeṣa</a:t>
            </a:r>
            <a:r>
              <a:rPr lang="en-US" sz="2400" smtClean="0">
                <a:solidFill>
                  <a:srgbClr val="FFFF00"/>
                </a:solidFill>
              </a:rPr>
              <a:t>		</a:t>
            </a:r>
            <a:r>
              <a:rPr lang="vi-VN" sz="2400" smtClean="0">
                <a:solidFill>
                  <a:schemeClr val="bg1"/>
                </a:solidFill>
              </a:rPr>
              <a:t>-</a:t>
            </a:r>
            <a:r>
              <a:rPr lang="en-US" sz="2400" smtClean="0">
                <a:solidFill>
                  <a:schemeClr val="bg1"/>
                </a:solidFill>
              </a:rPr>
              <a:t> unique</a:t>
            </a:r>
          </a:p>
          <a:p>
            <a:r>
              <a:rPr lang="vi-VN" sz="2400" smtClean="0">
                <a:solidFill>
                  <a:srgbClr val="FFFF00"/>
                </a:solidFill>
              </a:rPr>
              <a:t>Śobhaḿ</a:t>
            </a:r>
            <a:r>
              <a:rPr lang="en-US" sz="2400" smtClean="0">
                <a:solidFill>
                  <a:srgbClr val="FFFF00"/>
                </a:solidFill>
              </a:rPr>
              <a:t>	</a:t>
            </a:r>
            <a:r>
              <a:rPr lang="en-US" sz="2400" smtClean="0">
                <a:solidFill>
                  <a:schemeClr val="bg1"/>
                </a:solidFill>
              </a:rPr>
              <a:t>- loveliness</a:t>
            </a:r>
            <a:endParaRPr lang="vi-VN" sz="2400" smtClean="0">
              <a:solidFill>
                <a:schemeClr val="bg1"/>
              </a:solidFill>
            </a:endParaRPr>
          </a:p>
          <a:p>
            <a:r>
              <a:rPr lang="vi-VN" sz="2400" smtClean="0">
                <a:solidFill>
                  <a:srgbClr val="FFFF00"/>
                </a:solidFill>
              </a:rPr>
              <a:t>govindam </a:t>
            </a:r>
            <a:r>
              <a:rPr lang="en-US" sz="2400" smtClean="0">
                <a:solidFill>
                  <a:srgbClr val="FFFF00"/>
                </a:solidFill>
              </a:rPr>
              <a:t>	</a:t>
            </a:r>
            <a:r>
              <a:rPr lang="en-US" sz="2400" smtClean="0">
                <a:solidFill>
                  <a:schemeClr val="bg1"/>
                </a:solidFill>
              </a:rPr>
              <a:t>- Lord Krsna</a:t>
            </a:r>
            <a:r>
              <a:rPr lang="en-US" sz="2400" smtClean="0">
                <a:solidFill>
                  <a:srgbClr val="FFFF00"/>
                </a:solidFill>
              </a:rPr>
              <a:t> </a:t>
            </a:r>
          </a:p>
          <a:p>
            <a:r>
              <a:rPr lang="vi-VN" sz="2400" smtClean="0">
                <a:solidFill>
                  <a:srgbClr val="FFFF00"/>
                </a:solidFill>
              </a:rPr>
              <a:t>ādi</a:t>
            </a:r>
            <a:r>
              <a:rPr lang="en-US" sz="2400" smtClean="0">
                <a:solidFill>
                  <a:srgbClr val="FFFF00"/>
                </a:solidFill>
              </a:rPr>
              <a:t>		</a:t>
            </a:r>
            <a:r>
              <a:rPr lang="vi-VN" sz="2400" smtClean="0">
                <a:solidFill>
                  <a:schemeClr val="bg1"/>
                </a:solidFill>
              </a:rPr>
              <a:t>-</a:t>
            </a:r>
            <a:r>
              <a:rPr lang="en-US" sz="2400" smtClean="0">
                <a:solidFill>
                  <a:schemeClr val="bg1"/>
                </a:solidFill>
              </a:rPr>
              <a:t> original</a:t>
            </a:r>
          </a:p>
          <a:p>
            <a:r>
              <a:rPr lang="vi-VN" sz="2400" smtClean="0">
                <a:solidFill>
                  <a:srgbClr val="FFFF00"/>
                </a:solidFill>
              </a:rPr>
              <a:t>puruṣaḿ </a:t>
            </a:r>
            <a:r>
              <a:rPr lang="en-US" sz="2400" smtClean="0">
                <a:solidFill>
                  <a:srgbClr val="FFFF00"/>
                </a:solidFill>
              </a:rPr>
              <a:t>	</a:t>
            </a:r>
            <a:r>
              <a:rPr lang="en-US" sz="2400" smtClean="0">
                <a:solidFill>
                  <a:schemeClr val="bg1"/>
                </a:solidFill>
              </a:rPr>
              <a:t>- person</a:t>
            </a:r>
          </a:p>
          <a:p>
            <a:r>
              <a:rPr lang="vi-VN" sz="2400" smtClean="0">
                <a:solidFill>
                  <a:srgbClr val="FFFF00"/>
                </a:solidFill>
              </a:rPr>
              <a:t>tam </a:t>
            </a:r>
            <a:r>
              <a:rPr lang="en-US" sz="2400" smtClean="0">
                <a:solidFill>
                  <a:srgbClr val="FFFF00"/>
                </a:solidFill>
              </a:rPr>
              <a:t>		</a:t>
            </a:r>
            <a:r>
              <a:rPr lang="en-US" sz="2400" smtClean="0">
                <a:solidFill>
                  <a:schemeClr val="bg1"/>
                </a:solidFill>
              </a:rPr>
              <a:t>- Him</a:t>
            </a:r>
          </a:p>
          <a:p>
            <a:r>
              <a:rPr lang="vi-VN" sz="2400" smtClean="0">
                <a:solidFill>
                  <a:srgbClr val="FFFF00"/>
                </a:solidFill>
              </a:rPr>
              <a:t>ahaḿ </a:t>
            </a:r>
            <a:r>
              <a:rPr lang="en-US" sz="2400" smtClean="0">
                <a:solidFill>
                  <a:srgbClr val="FFFF00"/>
                </a:solidFill>
              </a:rPr>
              <a:t>		</a:t>
            </a:r>
            <a:r>
              <a:rPr lang="en-US" sz="2400" smtClean="0">
                <a:solidFill>
                  <a:schemeClr val="bg1"/>
                </a:solidFill>
              </a:rPr>
              <a:t>- I</a:t>
            </a:r>
          </a:p>
          <a:p>
            <a:r>
              <a:rPr lang="vi-VN" sz="2400" smtClean="0">
                <a:solidFill>
                  <a:srgbClr val="FFFF00"/>
                </a:solidFill>
              </a:rPr>
              <a:t>bhajāmi</a:t>
            </a:r>
            <a:r>
              <a:rPr lang="en-US" sz="2400" smtClean="0">
                <a:solidFill>
                  <a:srgbClr val="FFFF00"/>
                </a:solidFill>
              </a:rPr>
              <a:t>	</a:t>
            </a:r>
            <a:r>
              <a:rPr lang="en-US" sz="2400" smtClean="0">
                <a:solidFill>
                  <a:schemeClr val="bg1"/>
                </a:solidFill>
              </a:rPr>
              <a:t>- worship</a:t>
            </a:r>
            <a:endParaRPr lang="vi-VN" sz="2400" smtClean="0">
              <a:solidFill>
                <a:schemeClr val="bg1"/>
              </a:solidFill>
            </a:endParaRPr>
          </a:p>
          <a:p>
            <a:endParaRPr lang="vi-VN">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178178" name="Picture 2" descr="http://i.ytimg.com/vi/3xEw8IplL1I/maxresdefault.jpg"/>
          <p:cNvPicPr>
            <a:picLocks noChangeAspect="1" noChangeArrowheads="1"/>
          </p:cNvPicPr>
          <p:nvPr/>
        </p:nvPicPr>
        <p:blipFill>
          <a:blip r:embed="rId3" cstate="print"/>
          <a:srcRect t="4846" r="50851" b="38117"/>
          <a:stretch>
            <a:fillRect/>
          </a:stretch>
        </p:blipFill>
        <p:spPr bwMode="auto">
          <a:xfrm>
            <a:off x="1" y="1"/>
            <a:ext cx="9143999" cy="5143500"/>
          </a:xfrm>
          <a:prstGeom prst="rect">
            <a:avLst/>
          </a:prstGeom>
          <a:noFill/>
        </p:spPr>
      </p:pic>
      <p:sp>
        <p:nvSpPr>
          <p:cNvPr id="4" name="Rectangle 3"/>
          <p:cNvSpPr/>
          <p:nvPr/>
        </p:nvSpPr>
        <p:spPr>
          <a:xfrm>
            <a:off x="4800600" y="209550"/>
            <a:ext cx="3954929" cy="646331"/>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vi-VN" sz="3600" smtClean="0">
                <a:solidFill>
                  <a:srgbClr val="FFFF00"/>
                </a:solidFill>
              </a:rPr>
              <a:t>veṇuḿ kvaṇantam</a:t>
            </a:r>
            <a:endParaRPr lang="en-US" sz="3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78850" name="Picture 2" descr="http://allgodwallpapers.com/server13/photos/uoq_RnK7jHb6AM~/52555_Janmashtami-2011-Krishna-Wallpapers-Beautiful_1024x768.jpg"/>
          <p:cNvPicPr>
            <a:picLocks noChangeAspect="1" noChangeArrowheads="1"/>
          </p:cNvPicPr>
          <p:nvPr/>
        </p:nvPicPr>
        <p:blipFill>
          <a:blip r:embed="rId3" cstate="print"/>
          <a:srcRect t="15625" b="4167"/>
          <a:stretch>
            <a:fillRect/>
          </a:stretch>
        </p:blipFill>
        <p:spPr bwMode="auto">
          <a:xfrm>
            <a:off x="-1" y="0"/>
            <a:ext cx="9144001" cy="5143500"/>
          </a:xfrm>
          <a:prstGeom prst="rect">
            <a:avLst/>
          </a:prstGeom>
          <a:noFill/>
        </p:spPr>
      </p:pic>
      <p:pic>
        <p:nvPicPr>
          <p:cNvPr id="4" name="Picture 2" descr="http://www.hindugodwallpaper.com/images/gods/zoom/1090_krishna-black-wallpaper.jpg"/>
          <p:cNvPicPr>
            <a:picLocks noChangeAspect="1" noChangeArrowheads="1"/>
          </p:cNvPicPr>
          <p:nvPr/>
        </p:nvPicPr>
        <p:blipFill>
          <a:blip r:embed="rId4" cstate="print"/>
          <a:srcRect l="41930" t="2807" r="7847" b="31094"/>
          <a:stretch>
            <a:fillRect/>
          </a:stretch>
        </p:blipFill>
        <p:spPr bwMode="auto">
          <a:xfrm>
            <a:off x="4267200" y="0"/>
            <a:ext cx="48768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102584</TotalTime>
  <Words>1661</Words>
  <Application>Microsoft Office PowerPoint</Application>
  <PresentationFormat>On-screen Show (16:9)</PresentationFormat>
  <Paragraphs>565</Paragraphs>
  <Slides>58</Slides>
  <Notes>47</Notes>
  <HiddenSlides>0</HiddenSlides>
  <MMClips>5</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9127</cp:revision>
  <dcterms:created xsi:type="dcterms:W3CDTF">2007-12-30T00:59:16Z</dcterms:created>
  <dcterms:modified xsi:type="dcterms:W3CDTF">2015-07-24T21:18:43Z</dcterms:modified>
</cp:coreProperties>
</file>